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27"/>
  </p:notesMasterIdLst>
  <p:handoutMasterIdLst>
    <p:handoutMasterId r:id="rId28"/>
  </p:handoutMasterIdLst>
  <p:sldIdLst>
    <p:sldId id="256" r:id="rId2"/>
    <p:sldId id="282" r:id="rId3"/>
    <p:sldId id="262" r:id="rId4"/>
    <p:sldId id="286" r:id="rId5"/>
    <p:sldId id="257" r:id="rId6"/>
    <p:sldId id="260" r:id="rId7"/>
    <p:sldId id="264" r:id="rId8"/>
    <p:sldId id="276" r:id="rId9"/>
    <p:sldId id="263" r:id="rId10"/>
    <p:sldId id="278" r:id="rId11"/>
    <p:sldId id="297" r:id="rId12"/>
    <p:sldId id="289" r:id="rId13"/>
    <p:sldId id="299" r:id="rId14"/>
    <p:sldId id="301" r:id="rId15"/>
    <p:sldId id="284" r:id="rId16"/>
    <p:sldId id="300" r:id="rId17"/>
    <p:sldId id="290" r:id="rId18"/>
    <p:sldId id="298" r:id="rId19"/>
    <p:sldId id="279" r:id="rId20"/>
    <p:sldId id="302" r:id="rId21"/>
    <p:sldId id="291" r:id="rId22"/>
    <p:sldId id="281" r:id="rId23"/>
    <p:sldId id="294" r:id="rId24"/>
    <p:sldId id="293" r:id="rId25"/>
    <p:sldId id="283" r:id="rId26"/>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5pPr>
    <a:lvl6pPr marL="2286000" algn="l" defTabSz="457200" rtl="0" eaLnBrk="1" latinLnBrk="0" hangingPunct="1">
      <a:defRPr kern="1200">
        <a:solidFill>
          <a:schemeClr val="tx1"/>
        </a:solidFill>
        <a:latin typeface="Palatino" charset="0"/>
        <a:ea typeface="MS PGothic" charset="0"/>
        <a:cs typeface="MS PGothic" charset="0"/>
      </a:defRPr>
    </a:lvl6pPr>
    <a:lvl7pPr marL="2743200" algn="l" defTabSz="457200" rtl="0" eaLnBrk="1" latinLnBrk="0" hangingPunct="1">
      <a:defRPr kern="1200">
        <a:solidFill>
          <a:schemeClr val="tx1"/>
        </a:solidFill>
        <a:latin typeface="Palatino" charset="0"/>
        <a:ea typeface="MS PGothic" charset="0"/>
        <a:cs typeface="MS PGothic" charset="0"/>
      </a:defRPr>
    </a:lvl7pPr>
    <a:lvl8pPr marL="3200400" algn="l" defTabSz="457200" rtl="0" eaLnBrk="1" latinLnBrk="0" hangingPunct="1">
      <a:defRPr kern="1200">
        <a:solidFill>
          <a:schemeClr val="tx1"/>
        </a:solidFill>
        <a:latin typeface="Palatino" charset="0"/>
        <a:ea typeface="MS PGothic" charset="0"/>
        <a:cs typeface="MS PGothic" charset="0"/>
      </a:defRPr>
    </a:lvl8pPr>
    <a:lvl9pPr marL="3657600" algn="l" defTabSz="457200" rtl="0" eaLnBrk="1" latinLnBrk="0" hangingPunct="1">
      <a:defRPr kern="1200">
        <a:solidFill>
          <a:schemeClr val="tx1"/>
        </a:solidFill>
        <a:latin typeface="Palatino" charset="0"/>
        <a:ea typeface="MS PGothic" charset="0"/>
        <a:cs typeface="MS PGothic" charset="0"/>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FF66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0" autoAdjust="0"/>
    <p:restoredTop sz="58148" autoAdjust="0"/>
  </p:normalViewPr>
  <p:slideViewPr>
    <p:cSldViewPr snapToGrid="0" snapToObjects="1">
      <p:cViewPr varScale="1">
        <p:scale>
          <a:sx n="55" d="100"/>
          <a:sy n="55" d="100"/>
        </p:scale>
        <p:origin x="-3152"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531F6C11-78C0-3B47-83EC-C57CE1C33E89}" type="datetimeFigureOut">
              <a:rPr lang="en-US"/>
              <a:pPr/>
              <a:t>7/12/16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620C2620-32CA-F34F-930F-D4054C6262ED}" type="slidenum">
              <a:rPr lang="en-US"/>
              <a:pPr/>
              <a:t>‹#›</a:t>
            </a:fld>
            <a:endParaRPr lang="en-US"/>
          </a:p>
        </p:txBody>
      </p:sp>
    </p:spTree>
    <p:extLst>
      <p:ext uri="{BB962C8B-B14F-4D97-AF65-F5344CB8AC3E}">
        <p14:creationId xmlns:p14="http://schemas.microsoft.com/office/powerpoint/2010/main" val="54975446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26B2E0E9-09E6-F546-8405-09D095ABF237}" type="datetimeFigureOut">
              <a:rPr lang="en-US"/>
              <a:pPr/>
              <a:t>7/12/16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F124797B-97B2-E54E-B835-6DE3C2750CDE}" type="slidenum">
              <a:rPr lang="en-US"/>
              <a:pPr/>
              <a:t>‹#›</a:t>
            </a:fld>
            <a:endParaRPr lang="en-US"/>
          </a:p>
        </p:txBody>
      </p:sp>
    </p:spTree>
    <p:extLst>
      <p:ext uri="{BB962C8B-B14F-4D97-AF65-F5344CB8AC3E}">
        <p14:creationId xmlns:p14="http://schemas.microsoft.com/office/powerpoint/2010/main" val="1828603577"/>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 am Rahul Gopinath,</a:t>
            </a:r>
            <a:r>
              <a:rPr lang="en-US" baseline="0" dirty="0" smtClean="0"/>
              <a:t> PhD Candidate at Oregon State University.  I am here to talk about our surprising result on mutation sampling. For those of you who were here yesterday for the talk on test case prioritization, you might have realized that mutation analysis is really expensive.</a:t>
            </a:r>
          </a:p>
          <a:p>
            <a:r>
              <a:rPr lang="en-US" baseline="0" dirty="0" smtClean="0"/>
              <a:t>We have a solution.</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0</a:t>
            </a:fld>
            <a:endParaRPr lang="en-US"/>
          </a:p>
        </p:txBody>
      </p:sp>
    </p:spTree>
    <p:extLst>
      <p:ext uri="{BB962C8B-B14F-4D97-AF65-F5344CB8AC3E}">
        <p14:creationId xmlns:p14="http://schemas.microsoft.com/office/powerpoint/2010/main" val="3656014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example Zhang et al. at ASE 2013 suggests 5% of the population is a reasonable sample size for a 99% accuracy.  A very recent paper in the last ISSRE by Zhang et al. suggested that the required sample size growth is sub-linear, but still a function of mutant population.</a:t>
            </a:r>
          </a:p>
          <a:p>
            <a:endParaRPr lang="en-US" baseline="0" dirty="0" smtClean="0"/>
          </a:p>
          <a:p>
            <a:r>
              <a:rPr lang="en-US" dirty="0" smtClean="0"/>
              <a:t>The</a:t>
            </a:r>
            <a:r>
              <a:rPr lang="en-US" baseline="0" dirty="0" smtClean="0"/>
              <a:t> problem with this empirical analysis is two fold, for one, the growth is still linked to the size of mutant population. Secondly, we still didn’t know if the observed patterns would continue to higher numbers. Essentially, we do not know the underlying cause.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9</a:t>
            </a:fld>
            <a:endParaRPr lang="en-US"/>
          </a:p>
        </p:txBody>
      </p:sp>
    </p:spTree>
    <p:extLst>
      <p:ext uri="{BB962C8B-B14F-4D97-AF65-F5344CB8AC3E}">
        <p14:creationId xmlns:p14="http://schemas.microsoft.com/office/powerpoint/2010/main" val="4020113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(pause)</a:t>
            </a:r>
          </a:p>
          <a:p>
            <a:endParaRPr lang="en-US" baseline="0" dirty="0" smtClean="0"/>
          </a:p>
          <a:p>
            <a:r>
              <a:rPr lang="en-US" baseline="0" dirty="0" smtClean="0"/>
              <a:t>Any growth function without a ceiling is bad. As the projects grow, the mutation requirements increase.</a:t>
            </a:r>
          </a:p>
          <a:p>
            <a:endParaRPr lang="en-US" baseline="0" dirty="0" smtClean="0"/>
          </a:p>
          <a:p>
            <a:r>
              <a:rPr lang="en-US" baseline="0" dirty="0" smtClean="0"/>
              <a:t>Previous empirical research has been unable to identify a hard limit with the limited samples.</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10</a:t>
            </a:fld>
            <a:endParaRPr lang="en-US"/>
          </a:p>
        </p:txBody>
      </p:sp>
    </p:spTree>
    <p:extLst>
      <p:ext uri="{BB962C8B-B14F-4D97-AF65-F5344CB8AC3E}">
        <p14:creationId xmlns:p14="http://schemas.microsoft.com/office/powerpoint/2010/main" val="10022041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research goals were</a:t>
            </a:r>
            <a:r>
              <a:rPr lang="en-US" baseline="0" dirty="0" smtClean="0"/>
              <a:t> to find if there were a better limit or a ceiling for the sample size.</a:t>
            </a:r>
          </a:p>
          <a:p>
            <a:endParaRPr lang="en-US" baseline="0" dirty="0" smtClean="0"/>
          </a:p>
          <a:p>
            <a:r>
              <a:rPr lang="en-US" baseline="0" dirty="0" smtClean="0"/>
              <a:t>There are two ways we could approach this question. The first one as before, is to rely on the empirical studies, and analyze whether we can identify a better limit.</a:t>
            </a:r>
          </a:p>
          <a:p>
            <a:endParaRPr lang="en-US" baseline="0" dirty="0" smtClean="0"/>
          </a:p>
          <a:p>
            <a:r>
              <a:rPr lang="en-US" baseline="0" dirty="0" smtClean="0"/>
              <a:t>The other side of the coin is to find if mutation analysis can be evaluated from a theoretical view point, identifying the growth function, and upper limit – if any.</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11</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empirical study, w</a:t>
            </a:r>
            <a:r>
              <a:rPr lang="en-US" baseline="0" dirty="0" smtClean="0"/>
              <a:t>e sampled a large number of Java projects from Github which had a range of mutation scores, and reasonable non-trivial test suites.</a:t>
            </a:r>
          </a:p>
          <a:p>
            <a:endParaRPr lang="en-US" baseline="0" dirty="0" smtClean="0"/>
          </a:p>
          <a:p>
            <a:r>
              <a:rPr lang="en-US" baseline="0" dirty="0" smtClean="0"/>
              <a:t>As you can see, we started with a very large sample of 1800 projects, which was whittled down to 158 projects subject to various constraints.</a:t>
            </a:r>
          </a:p>
          <a:p>
            <a:endParaRPr lang="en-US" baseline="0" dirty="0" smtClean="0"/>
          </a:p>
          <a:p>
            <a:r>
              <a:rPr lang="en-US" baseline="0" dirty="0" smtClean="0"/>
              <a:t>Our subjects actually had better test suites than most similar studies.</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12</a:t>
            </a:fld>
            <a:endParaRPr lang="en-US"/>
          </a:p>
        </p:txBody>
      </p:sp>
    </p:spTree>
    <p:extLst>
      <p:ext uri="{BB962C8B-B14F-4D97-AF65-F5344CB8AC3E}">
        <p14:creationId xmlns:p14="http://schemas.microsoft.com/office/powerpoint/2010/main" val="451288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used PIT to generate and run mutants. However, since the operators defined by PIT were incomplete, we modified PIT to include the full suite of traditional mutation operators.</a:t>
            </a:r>
          </a:p>
          <a:p>
            <a:endParaRPr lang="en-US" baseline="0" dirty="0" smtClean="0"/>
          </a:p>
          <a:p>
            <a:r>
              <a:rPr lang="en-US" baseline="0" dirty="0" smtClean="0"/>
              <a:t>We evaluated the sampling accuracy using multiple stratifications – program element stratified, operator stratified, both </a:t>
            </a:r>
            <a:r>
              <a:rPr lang="en-US" baseline="0" dirty="0" err="1" smtClean="0"/>
              <a:t>togeter</a:t>
            </a:r>
            <a:r>
              <a:rPr lang="en-US" baseline="0" dirty="0" smtClean="0"/>
              <a:t>, and no stratification at all.</a:t>
            </a:r>
          </a:p>
          <a:p>
            <a:endParaRPr lang="en-US" baseline="0" dirty="0" smtClean="0"/>
          </a:p>
          <a:p>
            <a:r>
              <a:rPr lang="en-US" baseline="0" dirty="0" smtClean="0"/>
              <a:t>We evaluated different fractions of the mutants, determining the mean accuracy of approximation of the full mutation score  and its variance.</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13</a:t>
            </a:fld>
            <a:endParaRPr lang="en-US"/>
          </a:p>
        </p:txBody>
      </p:sp>
    </p:spTree>
    <p:extLst>
      <p:ext uri="{BB962C8B-B14F-4D97-AF65-F5344CB8AC3E}">
        <p14:creationId xmlns:p14="http://schemas.microsoft.com/office/powerpoint/2010/main" val="41057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a:t>
            </a:r>
            <a:r>
              <a:rPr lang="en-US" baseline="0" dirty="0" smtClean="0"/>
              <a:t> the mutant population on the X axis for 158 open source projects, and on the Y axis, we have the sample size that we checked.</a:t>
            </a:r>
          </a:p>
          <a:p>
            <a:endParaRPr lang="en-US" baseline="0" dirty="0" smtClean="0"/>
          </a:p>
          <a:p>
            <a:r>
              <a:rPr lang="en-US" baseline="0" dirty="0" smtClean="0"/>
              <a:t>The red crosses indicate the points where the accuracy of sampling was less than 99%.</a:t>
            </a:r>
          </a:p>
          <a:p>
            <a:endParaRPr lang="en-US" baseline="0" dirty="0" smtClean="0"/>
          </a:p>
          <a:p>
            <a:r>
              <a:rPr lang="en-US" baseline="0" dirty="0" smtClean="0"/>
              <a:t>The four graphs represent different stratifications, using x% mutants per line, x% per operator, using both, and using no stratification at all.</a:t>
            </a:r>
          </a:p>
          <a:p>
            <a:endParaRPr lang="en-US" baseline="0" dirty="0" smtClean="0"/>
          </a:p>
          <a:p>
            <a:r>
              <a:rPr lang="en-US" baseline="0" dirty="0" smtClean="0"/>
              <a:t>You can see that all the red marks are well below the blue lines representing 1,000 irrespective of the number of mutants.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14</a:t>
            </a:fld>
            <a:endParaRPr lang="en-US"/>
          </a:p>
        </p:txBody>
      </p:sp>
    </p:spTree>
    <p:extLst>
      <p:ext uri="{BB962C8B-B14F-4D97-AF65-F5344CB8AC3E}">
        <p14:creationId xmlns:p14="http://schemas.microsoft.com/office/powerpoint/2010/main" val="37096156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is the 1,000 limit we see a hard limit? That requires theoretical analysis.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15</a:t>
            </a:fld>
            <a:endParaRPr lang="en-US"/>
          </a:p>
        </p:txBody>
      </p:sp>
    </p:spTree>
    <p:extLst>
      <p:ext uri="{BB962C8B-B14F-4D97-AF65-F5344CB8AC3E}">
        <p14:creationId xmlns:p14="http://schemas.microsoft.com/office/powerpoint/2010/main" val="2417301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theory,</a:t>
            </a:r>
            <a:r>
              <a:rPr lang="en-US" baseline="0" dirty="0" smtClean="0"/>
              <a:t> we know that we can not assume that mutants were independent. </a:t>
            </a:r>
          </a:p>
          <a:p>
            <a:endParaRPr lang="en-US" baseline="0" dirty="0" smtClean="0"/>
          </a:p>
          <a:p>
            <a:r>
              <a:rPr lang="en-US" baseline="0" dirty="0" smtClean="0"/>
              <a:t>Hence our only assumptions were that mutants were similar to each other, which is well established due to research in redundant mutants, and that the population of mutants were very large – at least large enough to require sampling.</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16</a:t>
            </a:fld>
            <a:endParaRPr lang="en-US"/>
          </a:p>
        </p:txBody>
      </p:sp>
    </p:spTree>
    <p:extLst>
      <p:ext uri="{BB962C8B-B14F-4D97-AF65-F5344CB8AC3E}">
        <p14:creationId xmlns:p14="http://schemas.microsoft.com/office/powerpoint/2010/main" val="1154622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baseline="0" dirty="0" smtClean="0"/>
              <a:t>Accuracy of approximation depends on the variance. </a:t>
            </a:r>
            <a:r>
              <a:rPr lang="en-US" baseline="0" smtClean="0"/>
              <a:t>We underestimate the accuracy of approximation when mutants are similar, leading to overestimation of the number of mutants involved.</a:t>
            </a:r>
          </a:p>
          <a:p>
            <a:endParaRPr lang="en-US" smtClean="0"/>
          </a:p>
          <a:p>
            <a:r>
              <a:rPr lang="en-US" dirty="0" smtClean="0"/>
              <a:t>Theoretically</a:t>
            </a:r>
            <a:r>
              <a:rPr lang="en-US" baseline="0" dirty="0" smtClean="0"/>
              <a:t>, we found that with similar mutants, the sampling required is smaller than when the mutants are completely independent.</a:t>
            </a:r>
          </a:p>
          <a:p>
            <a:endParaRPr lang="en-US" baseline="0" dirty="0" smtClean="0"/>
          </a:p>
          <a:p>
            <a:r>
              <a:rPr lang="en-US" baseline="0" dirty="0" smtClean="0"/>
              <a:t>That is, using sampling theory, we can estimate the ceiling of sample size for independent mutants, which will actually be an over estimation when real world mutants are considered.</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17</a:t>
            </a:fld>
            <a:endParaRPr lang="en-US"/>
          </a:p>
        </p:txBody>
      </p:sp>
    </p:spTree>
    <p:extLst>
      <p:ext uri="{BB962C8B-B14F-4D97-AF65-F5344CB8AC3E}">
        <p14:creationId xmlns:p14="http://schemas.microsoft.com/office/powerpoint/2010/main" val="35229481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Sampling theory suggests the limit for a large population of mutants under independence to be 9,604 (99% accuracy for 95% of samples) </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18</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talk is about mutation analysis which is a way of evaluating the adequacy of test suits. </a:t>
            </a:r>
          </a:p>
          <a:p>
            <a:r>
              <a:rPr lang="en-US" baseline="0" dirty="0" smtClean="0"/>
              <a:t>A lot of work has been done on mutation analysis, and our work is on determining how expensive mutation analysis have to be.</a:t>
            </a:r>
          </a:p>
          <a:p>
            <a:endParaRPr lang="en-US" baseline="0" dirty="0" smtClean="0"/>
          </a:p>
          <a:p>
            <a:r>
              <a:rPr lang="en-US" baseline="0" dirty="0" smtClean="0"/>
              <a:t>As a spoiler, I am going to show you that for most programs, all you need to do is sample a 1000 random mutants from your program, and that will give you a very good approximation of the true mutation score. This is important as it can bring down the cost of mutation analysis tremendously.</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a:t>
            </a:fld>
            <a:endParaRPr lang="en-US"/>
          </a:p>
        </p:txBody>
      </p:sp>
    </p:spTree>
    <p:extLst>
      <p:ext uri="{BB962C8B-B14F-4D97-AF65-F5344CB8AC3E}">
        <p14:creationId xmlns:p14="http://schemas.microsoft.com/office/powerpoint/2010/main" val="38249109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t>
            </a:r>
            <a:r>
              <a:rPr lang="en-US" baseline="0" dirty="0" smtClean="0"/>
              <a:t>hat is, theoretically we only need roughly 10,000 mutants for sampling with 99% accuracy, irrespective of the population size.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19</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reason for the discrepancy between theory and practice.</a:t>
            </a:r>
          </a:p>
          <a:p>
            <a:endParaRPr lang="en-US" dirty="0" smtClean="0"/>
          </a:p>
          <a:p>
            <a:r>
              <a:rPr lang="en-US" dirty="0" smtClean="0"/>
              <a:t>For</a:t>
            </a:r>
            <a:r>
              <a:rPr lang="en-US" baseline="0" dirty="0" smtClean="0"/>
              <a:t> theory, we assumed the worst case scenario, which is that mutants are independent of each other. However, in the real world, the mutants are often very similar, leading to much lower sampling requirements.</a:t>
            </a:r>
          </a:p>
          <a:p>
            <a:endParaRPr lang="en-US" baseline="0" dirty="0" smtClean="0"/>
          </a:p>
          <a:p>
            <a:r>
              <a:rPr lang="en-US" baseline="0" dirty="0" smtClean="0"/>
              <a:t>Secondly, the sampling theory suggests that the accuracy is worst near 50% mutation score. However, in the real world, the scores are much more widely distributed.</a:t>
            </a:r>
          </a:p>
          <a:p>
            <a:endParaRPr lang="en-US" baseline="0" dirty="0" smtClean="0"/>
          </a:p>
          <a:p>
            <a:pPr marL="0" marR="0" indent="0" algn="l" defTabSz="457200" rtl="0" eaLnBrk="0" fontAlgn="base" latinLnBrk="0" hangingPunct="0">
              <a:lnSpc>
                <a:spcPct val="100000"/>
              </a:lnSpc>
              <a:spcBef>
                <a:spcPct val="30000"/>
              </a:spcBef>
              <a:spcAft>
                <a:spcPct val="0"/>
              </a:spcAft>
              <a:buClrTx/>
              <a:buSzTx/>
              <a:buFontTx/>
              <a:buNone/>
              <a:tabLst/>
              <a:defRPr/>
            </a:pPr>
            <a:r>
              <a:rPr lang="en-US" baseline="0" dirty="0" smtClean="0"/>
              <a:t>That is, t</a:t>
            </a:r>
            <a:r>
              <a:rPr lang="en-US" dirty="0" smtClean="0"/>
              <a:t>he real world is often more forgiving than the theory!</a:t>
            </a:r>
          </a:p>
          <a:p>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20</a:t>
            </a:fld>
            <a:endParaRPr lang="en-US"/>
          </a:p>
        </p:txBody>
      </p:sp>
    </p:spTree>
    <p:extLst>
      <p:ext uri="{BB962C8B-B14F-4D97-AF65-F5344CB8AC3E}">
        <p14:creationId xmlns:p14="http://schemas.microsoft.com/office/powerpoint/2010/main" val="2760945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considering mutation analysis again, we</a:t>
            </a:r>
            <a:r>
              <a:rPr lang="en-US" baseline="0" dirty="0" smtClean="0">
                <a:solidFill>
                  <a:srgbClr val="000000"/>
                </a:solidFill>
                <a:latin typeface="Calibri" charset="0"/>
                <a:ea typeface="MS PGothic" charset="0"/>
              </a:rPr>
              <a:t> already know that only the tests that cover a selected mutant needs to be run. These tests are often written to target the particular program unit in question, and their number tends to stay the same with increase in program size.</a:t>
            </a:r>
          </a:p>
          <a:p>
            <a:pPr eaLnBrk="1" hangingPunct="1">
              <a:spcBef>
                <a:spcPct val="0"/>
              </a:spcBef>
              <a:buClr>
                <a:srgbClr val="000000"/>
              </a:buClr>
            </a:pPr>
            <a:endParaRPr lang="en-US" baseline="0"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21</a:t>
            </a:fld>
            <a:endParaRPr lang="en-US" sz="1200">
              <a:latin typeface="Calibri" charset="0"/>
            </a:endParaRPr>
          </a:p>
        </p:txBody>
      </p:sp>
    </p:spTree>
    <p:extLst>
      <p:ext uri="{BB962C8B-B14F-4D97-AF65-F5344CB8AC3E}">
        <p14:creationId xmlns:p14="http://schemas.microsoft.com/office/powerpoint/2010/main" val="2940374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a:t>
            </a:r>
            <a:r>
              <a:rPr lang="en-US" baseline="0" dirty="0" smtClean="0">
                <a:solidFill>
                  <a:srgbClr val="000000"/>
                </a:solidFill>
                <a:latin typeface="Calibri" charset="0"/>
                <a:ea typeface="MS PGothic" charset="0"/>
              </a:rPr>
              <a:t>what this effectively means is that once we have the test suite coverage, </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22</a:t>
            </a:fld>
            <a:endParaRPr lang="en-US" sz="1200">
              <a:latin typeface="Calibri" charset="0"/>
            </a:endParaRPr>
          </a:p>
        </p:txBody>
      </p:sp>
    </p:spTree>
    <p:extLst>
      <p:ext uri="{BB962C8B-B14F-4D97-AF65-F5344CB8AC3E}">
        <p14:creationId xmlns:p14="http://schemas.microsoft.com/office/powerpoint/2010/main" val="5278697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baseline="0" dirty="0" smtClean="0">
                <a:solidFill>
                  <a:srgbClr val="000000"/>
                </a:solidFill>
                <a:latin typeface="Calibri" charset="0"/>
                <a:ea typeface="MS PGothic" charset="0"/>
              </a:rPr>
              <a:t>The effort required for mutation analysis is some constant overhead irrespective of the size of the program.</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23</a:t>
            </a:fld>
            <a:endParaRPr lang="en-US" sz="1200">
              <a:latin typeface="Calibri" charset="0"/>
            </a:endParaRPr>
          </a:p>
        </p:txBody>
      </p:sp>
    </p:spTree>
    <p:extLst>
      <p:ext uri="{BB962C8B-B14F-4D97-AF65-F5344CB8AC3E}">
        <p14:creationId xmlns:p14="http://schemas.microsoft.com/office/powerpoint/2010/main" val="651707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recap:</a:t>
            </a:r>
          </a:p>
          <a:p>
            <a:endParaRPr lang="en-US" dirty="0" smtClean="0"/>
          </a:p>
          <a:p>
            <a:r>
              <a:rPr lang="en-US" dirty="0" smtClean="0"/>
              <a:t>The</a:t>
            </a:r>
            <a:r>
              <a:rPr lang="en-US" baseline="0" dirty="0" smtClean="0"/>
              <a:t> main message I have is that, mutation analysis using n-sampling is surprisingly easy, and can be done in as few as 1000 mutants.</a:t>
            </a:r>
          </a:p>
          <a:p>
            <a:endParaRPr lang="en-US" baseline="0" dirty="0" smtClean="0"/>
          </a:p>
          <a:p>
            <a:r>
              <a:rPr lang="en-US" baseline="0" dirty="0" smtClean="0"/>
              <a:t>This means that testers can take advantage of mutation analysis to ensure that their tests are high quality during development.</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24</a:t>
            </a:fld>
            <a:endParaRPr lang="en-US"/>
          </a:p>
        </p:txBody>
      </p:sp>
    </p:spTree>
    <p:extLst>
      <p:ext uri="{BB962C8B-B14F-4D97-AF65-F5344CB8AC3E}">
        <p14:creationId xmlns:p14="http://schemas.microsoft.com/office/powerpoint/2010/main" val="3792965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the key</a:t>
            </a:r>
            <a:r>
              <a:rPr lang="en-US" baseline="0" dirty="0" smtClean="0"/>
              <a:t> concerns of software engineering is to maintain the quality of programs. </a:t>
            </a:r>
          </a:p>
          <a:p>
            <a:endParaRPr lang="en-US" baseline="0" dirty="0" smtClean="0"/>
          </a:p>
          <a:p>
            <a:r>
              <a:rPr lang="en-US" baseline="0" dirty="0" smtClean="0"/>
              <a:t>If you doubt it is an issue, here is an old version of binary search from JDK.</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problem is a trivial overflow in addition. It passed through multiple layers of verification until the bug was discovered.</a:t>
            </a:r>
          </a:p>
          <a:p>
            <a:endParaRPr lang="en-US" baseline="0" dirty="0" smtClean="0"/>
          </a:p>
          <a:p>
            <a:r>
              <a:rPr lang="en-US" baseline="0" dirty="0" smtClean="0"/>
              <a:t>Surprisingly the buggy version was even proved correct!</a:t>
            </a:r>
          </a:p>
          <a:p>
            <a:endParaRPr lang="en-US" baseline="0" dirty="0" smtClean="0"/>
          </a:p>
          <a:p>
            <a:r>
              <a:rPr lang="en-US" baseline="0" dirty="0" smtClean="0"/>
              <a:t>What this means is that, we have to rely on testing to ensure the quality of our programs.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that just shifts the problem to another level.</a:t>
            </a:r>
          </a:p>
          <a:p>
            <a:endParaRPr lang="en-US" baseline="0" dirty="0" smtClean="0"/>
          </a:p>
          <a:p>
            <a:r>
              <a:rPr lang="en-US" baseline="0" dirty="0" smtClean="0"/>
              <a:t>How do we ensure the quality of our tests? They too are programs written by us, subject to the same mistakes.</a:t>
            </a:r>
          </a:p>
          <a:p>
            <a:endParaRPr lang="en-US" baseline="0" dirty="0" smtClean="0"/>
          </a:p>
          <a:p>
            <a:r>
              <a:rPr lang="en-US" baseline="0" dirty="0" smtClean="0"/>
              <a:t>We could for instance rely on the coverage measures. However, the efficacy of these measures depends completely on how good the assertions are. Unfortunately, up to 65% of assertions are inadequate in real world tests.</a:t>
            </a:r>
          </a:p>
          <a:p>
            <a:endParaRPr lang="en-US" baseline="0" dirty="0" smtClean="0"/>
          </a:p>
          <a:p>
            <a:r>
              <a:rPr lang="en-US" baseline="0" dirty="0" smtClean="0"/>
              <a:t>So the problem remains, how do we know our tests are good enough?</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a:solidFill>
                  <a:srgbClr val="000000"/>
                </a:solidFill>
                <a:latin typeface="Calibri" charset="0"/>
                <a:ea typeface="MS PGothic" charset="0"/>
              </a:rPr>
              <a:t>Mutation analysis is a technique used to compare test suites, and testing tools.</a:t>
            </a:r>
          </a:p>
          <a:p>
            <a:pPr eaLnBrk="1" hangingPunct="1">
              <a:spcBef>
                <a:spcPct val="0"/>
              </a:spcBef>
            </a:pPr>
            <a:r>
              <a:rPr lang="en-US" dirty="0">
                <a:solidFill>
                  <a:srgbClr val="000000"/>
                </a:solidFill>
                <a:latin typeface="Calibri" charset="0"/>
                <a:ea typeface="MS PGothic" charset="0"/>
              </a:rPr>
              <a:t>Researchers also use mutation analysis to evaluate how good their techniques</a:t>
            </a:r>
          </a:p>
          <a:p>
            <a:pPr eaLnBrk="1" hangingPunct="1">
              <a:spcBef>
                <a:spcPct val="0"/>
              </a:spcBef>
            </a:pPr>
            <a:r>
              <a:rPr lang="en-US" dirty="0">
                <a:solidFill>
                  <a:srgbClr val="000000"/>
                </a:solidFill>
                <a:latin typeface="Calibri" charset="0"/>
                <a:ea typeface="MS PGothic" charset="0"/>
              </a:rPr>
              <a:t>are in creating or modifying test suites.</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The best way to judge the effectiveness of a test suite is to start with a known</a:t>
            </a:r>
          </a:p>
          <a:p>
            <a:pPr eaLnBrk="1" hangingPunct="1">
              <a:spcBef>
                <a:spcPct val="0"/>
              </a:spcBef>
            </a:pPr>
            <a:r>
              <a:rPr lang="en-US" dirty="0">
                <a:solidFill>
                  <a:srgbClr val="000000"/>
                </a:solidFill>
                <a:latin typeface="Calibri" charset="0"/>
                <a:ea typeface="MS PGothic" charset="0"/>
              </a:rPr>
              <a:t>set of faults, and see how many of the faults were caught by the suite. However,</a:t>
            </a:r>
          </a:p>
          <a:p>
            <a:pPr eaLnBrk="1" hangingPunct="1">
              <a:spcBef>
                <a:spcPct val="0"/>
              </a:spcBef>
            </a:pPr>
            <a:r>
              <a:rPr lang="en-US" dirty="0">
                <a:solidFill>
                  <a:srgbClr val="000000"/>
                </a:solidFill>
                <a:latin typeface="Calibri" charset="0"/>
                <a:ea typeface="MS PGothic" charset="0"/>
              </a:rPr>
              <a:t>this technique is rather hard to use in practice, as the programs we are concerned</a:t>
            </a:r>
          </a:p>
          <a:p>
            <a:pPr eaLnBrk="1" hangingPunct="1">
              <a:spcBef>
                <a:spcPct val="0"/>
              </a:spcBef>
            </a:pPr>
            <a:r>
              <a:rPr lang="en-US" dirty="0">
                <a:solidFill>
                  <a:srgbClr val="000000"/>
                </a:solidFill>
                <a:latin typeface="Calibri" charset="0"/>
                <a:ea typeface="MS PGothic" charset="0"/>
              </a:rPr>
              <a:t>with often do not have a known set of real faults, mostly because they have not</a:t>
            </a:r>
          </a:p>
          <a:p>
            <a:pPr eaLnBrk="1" hangingPunct="1">
              <a:spcBef>
                <a:spcPct val="0"/>
              </a:spcBef>
            </a:pPr>
            <a:r>
              <a:rPr lang="en-US" dirty="0">
                <a:solidFill>
                  <a:srgbClr val="000000"/>
                </a:solidFill>
                <a:latin typeface="Calibri" charset="0"/>
                <a:ea typeface="MS PGothic" charset="0"/>
              </a:rPr>
              <a:t>been caught yet.</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Mutation analysis comes closest to this gold standard by providing an artificial set</a:t>
            </a:r>
          </a:p>
          <a:p>
            <a:pPr eaLnBrk="1" hangingPunct="1">
              <a:spcBef>
                <a:spcPct val="0"/>
              </a:spcBef>
            </a:pPr>
            <a:r>
              <a:rPr lang="en-US" dirty="0">
                <a:solidFill>
                  <a:srgbClr val="000000"/>
                </a:solidFill>
                <a:latin typeface="Calibri" charset="0"/>
                <a:ea typeface="MS PGothic" charset="0"/>
              </a:rPr>
              <a:t>of bugs against which the test suit is evaluated, and hence provides a metric</a:t>
            </a:r>
          </a:p>
          <a:p>
            <a:pPr eaLnBrk="1" hangingPunct="1">
              <a:spcBef>
                <a:spcPct val="0"/>
              </a:spcBef>
            </a:pPr>
            <a:r>
              <a:rPr lang="en-US" dirty="0">
                <a:solidFill>
                  <a:srgbClr val="000000"/>
                </a:solidFill>
                <a:latin typeface="Calibri" charset="0"/>
                <a:ea typeface="MS PGothic" charset="0"/>
              </a:rPr>
              <a:t>that can be used to evaluate a suite or a tool even in the absence of real faults</a:t>
            </a:r>
            <a:r>
              <a:rPr lang="en-US" dirty="0" smtClean="0">
                <a:solidFill>
                  <a:srgbClr val="000000"/>
                </a:solidFill>
                <a:latin typeface="Calibri" charset="0"/>
                <a:ea typeface="MS PGothic" charset="0"/>
              </a:rPr>
              <a:t>.</a:t>
            </a:r>
          </a:p>
          <a:p>
            <a:pPr eaLnBrk="1" hangingPunct="1">
              <a:spcBef>
                <a:spcPct val="0"/>
              </a:spcBef>
            </a:pPr>
            <a:endParaRPr lang="en-US"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Researchers have shown that the</a:t>
            </a:r>
            <a:r>
              <a:rPr lang="en-US" baseline="0" dirty="0" smtClean="0">
                <a:solidFill>
                  <a:srgbClr val="000000"/>
                </a:solidFill>
                <a:latin typeface="Calibri" charset="0"/>
                <a:ea typeface="MS PGothic" charset="0"/>
              </a:rPr>
              <a:t> faults produced by mutation analysis are similar enough to real bugs that a test suite’s performance against the mutants is a reliable proxy of its performance against real faults.</a:t>
            </a:r>
            <a:endParaRPr lang="en-US" dirty="0">
              <a:solidFill>
                <a:srgbClr val="000000"/>
              </a:solidFill>
              <a:latin typeface="Calibri" charset="0"/>
              <a:ea typeface="MS PGothic" charset="0"/>
            </a:endParaRPr>
          </a:p>
          <a:p>
            <a:pPr eaLnBrk="1" hangingPunct="1"/>
            <a:endParaRPr lang="en-US" dirty="0">
              <a:latin typeface="Calibri" charset="0"/>
              <a:ea typeface="MS PGothic" charset="0"/>
            </a:endParaRPr>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0CFEEB-0BBF-E44B-88C5-023A5D0A2D1A}" type="slidenum">
              <a:rPr lang="en-US" sz="1200">
                <a:latin typeface="Calibri" charset="0"/>
              </a:rPr>
              <a:pPr/>
              <a:t>5</a:t>
            </a:fld>
            <a:endParaRPr lang="en-US" sz="1200">
              <a:latin typeface="Calibri" charset="0"/>
            </a:endParaRPr>
          </a:p>
        </p:txBody>
      </p:sp>
    </p:spTree>
    <p:extLst>
      <p:ext uri="{BB962C8B-B14F-4D97-AF65-F5344CB8AC3E}">
        <p14:creationId xmlns:p14="http://schemas.microsoft.com/office/powerpoint/2010/main" val="1794188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dirty="0">
                <a:latin typeface="Calibri" charset="0"/>
                <a:ea typeface="MS PGothic" charset="0"/>
              </a:rPr>
              <a:t>Because we rarely know how many bugs there are in the program before testing, it is hard to benchmark tools in the abstract. </a:t>
            </a:r>
          </a:p>
          <a:p>
            <a:pPr eaLnBrk="1" hangingPunct="1"/>
            <a:r>
              <a:rPr lang="en-US" dirty="0">
                <a:latin typeface="Calibri" charset="0"/>
                <a:ea typeface="MS PGothic" charset="0"/>
              </a:rPr>
              <a:t>So our best option is to introduce bugs in the code, and evaluate test suites on finding these.</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That is, we use variants </a:t>
            </a:r>
            <a:r>
              <a:rPr lang="en-US" dirty="0">
                <a:latin typeface="Calibri" charset="0"/>
                <a:ea typeface="MS PGothic" charset="0"/>
              </a:rPr>
              <a:t>of the program with known defects that we can then use as metric.</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However</a:t>
            </a:r>
            <a:r>
              <a:rPr lang="en-US" dirty="0">
                <a:latin typeface="Calibri" charset="0"/>
                <a:ea typeface="MS PGothic" charset="0"/>
              </a:rPr>
              <a:t>, there is an issue here, when we insert bugs, how do we know where to insert bugs? </a:t>
            </a:r>
            <a:endParaRPr lang="en-US" dirty="0" smtClean="0">
              <a:latin typeface="Calibri" charset="0"/>
              <a:ea typeface="MS PGothic" charset="0"/>
            </a:endParaRPr>
          </a:p>
          <a:p>
            <a:pPr eaLnBrk="1" hangingPunct="1"/>
            <a:r>
              <a:rPr lang="en-US" dirty="0" smtClean="0">
                <a:latin typeface="Calibri" charset="0"/>
                <a:ea typeface="MS PGothic" charset="0"/>
              </a:rPr>
              <a:t>Mutation analysis tackles</a:t>
            </a:r>
            <a:r>
              <a:rPr lang="en-US" baseline="0" dirty="0" smtClean="0">
                <a:latin typeface="Calibri" charset="0"/>
                <a:ea typeface="MS PGothic" charset="0"/>
              </a:rPr>
              <a:t> this issue by introducing all first order faults into the code.</a:t>
            </a:r>
            <a:endParaRPr lang="en-US" dirty="0" smtClean="0">
              <a:latin typeface="Calibri" charset="0"/>
              <a:ea typeface="MS PGothic" charset="0"/>
            </a:endParaRPr>
          </a:p>
        </p:txBody>
      </p:sp>
      <p:sp>
        <p:nvSpPr>
          <p:cNvPr id="266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1005E2-5C71-B843-BBC4-5351F83C8070}" type="slidenum">
              <a:rPr lang="en-US" sz="1200">
                <a:latin typeface="Calibri" charset="0"/>
              </a:rPr>
              <a:pPr/>
              <a:t>6</a:t>
            </a:fld>
            <a:endParaRPr lang="en-US" sz="1200">
              <a:latin typeface="Calibri" charset="0"/>
            </a:endParaRPr>
          </a:p>
        </p:txBody>
      </p:sp>
    </p:spTree>
    <p:extLst>
      <p:ext uri="{BB962C8B-B14F-4D97-AF65-F5344CB8AC3E}">
        <p14:creationId xmlns:p14="http://schemas.microsoft.com/office/powerpoint/2010/main" val="2106769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Mutation </a:t>
            </a:r>
            <a:r>
              <a:rPr lang="en-US" dirty="0">
                <a:solidFill>
                  <a:srgbClr val="000000"/>
                </a:solidFill>
                <a:latin typeface="Calibri" charset="0"/>
                <a:ea typeface="MS PGothic" charset="0"/>
              </a:rPr>
              <a:t>analysis is not the only option for judging the effectiveness of a test suite,</a:t>
            </a:r>
          </a:p>
          <a:p>
            <a:pPr eaLnBrk="1" hangingPunct="1">
              <a:spcBef>
                <a:spcPct val="0"/>
              </a:spcBef>
            </a:pPr>
            <a:r>
              <a:rPr lang="en-US" dirty="0">
                <a:solidFill>
                  <a:srgbClr val="000000"/>
                </a:solidFill>
                <a:latin typeface="Calibri" charset="0"/>
                <a:ea typeface="MS PGothic" charset="0"/>
              </a:rPr>
              <a:t>however, practitioners like this technique because </a:t>
            </a:r>
            <a:r>
              <a:rPr lang="en-US" dirty="0" smtClean="0">
                <a:solidFill>
                  <a:srgbClr val="000000"/>
                </a:solidFill>
                <a:latin typeface="Calibri" charset="0"/>
                <a:ea typeface="MS PGothic" charset="0"/>
              </a:rPr>
              <a:t>it</a:t>
            </a:r>
            <a:r>
              <a:rPr lang="en-US" baseline="0" dirty="0" smtClean="0">
                <a:solidFill>
                  <a:srgbClr val="000000"/>
                </a:solidFill>
                <a:latin typeface="Calibri" charset="0"/>
                <a:ea typeface="MS PGothic" charset="0"/>
              </a:rPr>
              <a:t> is directly related to the effectiveness of a test suite in finding faults in the code.</a:t>
            </a:r>
          </a:p>
          <a:p>
            <a:pPr eaLnBrk="1" hangingPunct="1">
              <a:spcBef>
                <a:spcPct val="0"/>
              </a:spcBef>
            </a:pPr>
            <a:endParaRPr lang="en-US" baseline="0"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However, it</a:t>
            </a:r>
            <a:r>
              <a:rPr lang="en-US" baseline="0" dirty="0" smtClean="0">
                <a:solidFill>
                  <a:srgbClr val="000000"/>
                </a:solidFill>
                <a:latin typeface="Calibri" charset="0"/>
                <a:ea typeface="MS PGothic" charset="0"/>
              </a:rPr>
              <a:t> comes with a catch. The bigger the program is, the more mutation points you have, and it results in a super linear growth in mutants.</a:t>
            </a:r>
          </a:p>
          <a:p>
            <a:pPr eaLnBrk="1" hangingPunct="1">
              <a:spcBef>
                <a:spcPct val="0"/>
              </a:spcBef>
            </a:pPr>
            <a:r>
              <a:rPr lang="en-US" baseline="0" dirty="0" smtClean="0">
                <a:solidFill>
                  <a:srgbClr val="000000"/>
                </a:solidFill>
                <a:latin typeface="Calibri" charset="0"/>
                <a:ea typeface="MS PGothic" charset="0"/>
              </a:rPr>
              <a:t>The number of mutants produced is gargantuan even for small programs and test suites. </a:t>
            </a:r>
          </a:p>
          <a:p>
            <a:pPr eaLnBrk="1" hangingPunct="1">
              <a:spcBef>
                <a:spcPct val="0"/>
              </a:spcBef>
            </a:pPr>
            <a:r>
              <a:rPr lang="en-US" baseline="0" dirty="0" smtClean="0">
                <a:solidFill>
                  <a:srgbClr val="000000"/>
                </a:solidFill>
                <a:latin typeface="Calibri" charset="0"/>
                <a:ea typeface="MS PGothic" charset="0"/>
              </a:rPr>
              <a:t>Considering that each mutant represents a potential full test run, the effort required is quadratic to the size of the program.</a:t>
            </a:r>
            <a:endParaRPr lang="en-US"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7</a:t>
            </a:fld>
            <a:endParaRPr lang="en-US" sz="1200">
              <a:latin typeface="Calibri" charset="0"/>
            </a:endParaRPr>
          </a:p>
        </p:txBody>
      </p:sp>
    </p:spTree>
    <p:extLst>
      <p:ext uri="{BB962C8B-B14F-4D97-AF65-F5344CB8AC3E}">
        <p14:creationId xmlns:p14="http://schemas.microsoft.com/office/powerpoint/2010/main" val="769051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very</a:t>
            </a:r>
            <a:r>
              <a:rPr lang="en-US" baseline="0" dirty="0" smtClean="0"/>
              <a:t> beginning of mutation analysis, when faced with a large number of mutants, people have always taken it for granted that we will have to do some sort of sampling.</a:t>
            </a:r>
            <a:endParaRPr lang="en-US" dirty="0" smtClean="0"/>
          </a:p>
          <a:p>
            <a:endParaRPr lang="en-US" baseline="0" dirty="0" smtClean="0"/>
          </a:p>
          <a:p>
            <a:r>
              <a:rPr lang="en-US" baseline="0" dirty="0" smtClean="0"/>
              <a:t>However, the problem is that mutants are often very similar to each other. Statistical measures traditionally require independence of random variables before they can be used, and </a:t>
            </a:r>
            <a:r>
              <a:rPr lang="en-US" dirty="0" smtClean="0"/>
              <a:t>in</a:t>
            </a:r>
            <a:r>
              <a:rPr lang="en-US" baseline="0" dirty="0" smtClean="0"/>
              <a:t> the case of mutants, one really cant pretend they are independent because most mutants are really really similar.</a:t>
            </a:r>
          </a:p>
          <a:p>
            <a:endParaRPr lang="en-US" baseline="0" dirty="0" smtClean="0"/>
          </a:p>
          <a:p>
            <a:r>
              <a:rPr lang="en-US" dirty="0" smtClean="0"/>
              <a:t>However,</a:t>
            </a:r>
            <a:r>
              <a:rPr lang="en-US" baseline="0" dirty="0" smtClean="0"/>
              <a:t> that just means that traditional statistical measures are not usable. This has not stopped researchers from empirically estimating how much sampling is reasonable. </a:t>
            </a:r>
          </a:p>
        </p:txBody>
      </p:sp>
      <p:sp>
        <p:nvSpPr>
          <p:cNvPr id="4" name="Slide Number Placeholder 3"/>
          <p:cNvSpPr>
            <a:spLocks noGrp="1"/>
          </p:cNvSpPr>
          <p:nvPr>
            <p:ph type="sldNum" sz="quarter" idx="10"/>
          </p:nvPr>
        </p:nvSpPr>
        <p:spPr/>
        <p:txBody>
          <a:bodyPr/>
          <a:lstStyle/>
          <a:p>
            <a:fld id="{F124797B-97B2-E54E-B835-6DE3C2750CDE}" type="slidenum">
              <a:rPr lang="en-US" smtClean="0"/>
              <a:pPr/>
              <a:t>8</a:t>
            </a:fld>
            <a:endParaRPr lang="en-US"/>
          </a:p>
        </p:txBody>
      </p:sp>
    </p:spTree>
    <p:extLst>
      <p:ext uri="{BB962C8B-B14F-4D97-AF65-F5344CB8AC3E}">
        <p14:creationId xmlns:p14="http://schemas.microsoft.com/office/powerpoint/2010/main" val="41093504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6" descr="328786.jpg"/>
          <p:cNvPicPr>
            <a:picLocks noChangeAspect="1"/>
          </p:cNvPicPr>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7" descr="eecs-head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logo_tag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7063" y="0"/>
            <a:ext cx="1276350"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4" name="Rectangle 2"/>
          <p:cNvSpPr>
            <a:spLocks noGrp="1" noChangeArrowheads="1"/>
          </p:cNvSpPr>
          <p:nvPr>
            <p:ph type="ctrTitle"/>
          </p:nvPr>
        </p:nvSpPr>
        <p:spPr>
          <a:xfrm>
            <a:off x="562582" y="2213085"/>
            <a:ext cx="8018835" cy="1371600"/>
          </a:xfrm>
        </p:spPr>
        <p:txBody>
          <a:bodyPr anchor="ctr" anchorCtr="1"/>
          <a:lstStyle>
            <a:lvl1pPr algn="ctr">
              <a:defRPr sz="4000" b="0" i="0">
                <a:solidFill>
                  <a:srgbClr val="FFFFFF"/>
                </a:solidFill>
                <a:effectLst/>
                <a:latin typeface="Verdana"/>
              </a:defRPr>
            </a:lvl1pPr>
          </a:lstStyle>
          <a:p>
            <a:r>
              <a:rPr lang="en-US" smtClean="0"/>
              <a:t>Click to edit Master title style</a:t>
            </a:r>
            <a:endParaRPr lang="en-US" dirty="0"/>
          </a:p>
        </p:txBody>
      </p:sp>
      <p:sp>
        <p:nvSpPr>
          <p:cNvPr id="3075" name="Rectangle 3"/>
          <p:cNvSpPr>
            <a:spLocks noGrp="1" noChangeArrowheads="1"/>
          </p:cNvSpPr>
          <p:nvPr>
            <p:ph type="subTitle" idx="1"/>
          </p:nvPr>
        </p:nvSpPr>
        <p:spPr>
          <a:xfrm>
            <a:off x="1371600" y="5933017"/>
            <a:ext cx="6400800" cy="685800"/>
          </a:xfrm>
        </p:spPr>
        <p:txBody>
          <a:bodyPr/>
          <a:lstStyle>
            <a:lvl1pPr marL="0" indent="0" algn="ctr">
              <a:buFont typeface="Times" pitchFamily="-96" charset="0"/>
              <a:buNone/>
              <a:defRPr kumimoji="0" lang="en-US" sz="1400" b="0" i="0" u="none" strike="noStrike" kern="0" cap="all" spc="0" normalizeH="0" baseline="0" noProof="0" dirty="0">
                <a:ln>
                  <a:noFill/>
                </a:ln>
                <a:solidFill>
                  <a:srgbClr val="FF6600"/>
                </a:solidFill>
                <a:effectLst/>
                <a:uLnTx/>
                <a:uFillTx/>
                <a:latin typeface="Verdana"/>
                <a:ea typeface="+mn-ea"/>
                <a:cs typeface="Calibri"/>
              </a:defRPr>
            </a:lvl1pPr>
          </a:lstStyle>
          <a:p>
            <a:r>
              <a:rPr lang="en-US" smtClean="0"/>
              <a:t>Click to edit Master subtitle style</a:t>
            </a:r>
            <a:endParaRPr lang="en-US" dirty="0"/>
          </a:p>
        </p:txBody>
      </p:sp>
      <p:sp>
        <p:nvSpPr>
          <p:cNvPr id="9" name="Text Placeholder 9"/>
          <p:cNvSpPr>
            <a:spLocks noGrp="1"/>
          </p:cNvSpPr>
          <p:nvPr>
            <p:ph type="body" sz="quarter" idx="10"/>
          </p:nvPr>
        </p:nvSpPr>
        <p:spPr>
          <a:xfrm>
            <a:off x="1111250" y="3886165"/>
            <a:ext cx="6932083" cy="1871166"/>
          </a:xfrm>
        </p:spPr>
        <p:txBody>
          <a:bodyPr/>
          <a:lstStyle>
            <a:lvl1pPr algn="ctr">
              <a:lnSpc>
                <a:spcPct val="100000"/>
              </a:lnSpc>
              <a:spcBef>
                <a:spcPts val="1800"/>
              </a:spcBef>
              <a:spcAft>
                <a:spcPts val="0"/>
              </a:spcAft>
              <a:defRPr sz="2400" b="0" i="0">
                <a:solidFill>
                  <a:srgbClr val="FFFFFF"/>
                </a:solidFill>
                <a:latin typeface="Verdana"/>
                <a:cs typeface="Cambria"/>
              </a:defRPr>
            </a:lvl1pPr>
            <a:lvl2pPr>
              <a:lnSpc>
                <a:spcPct val="200000"/>
              </a:lnSpc>
              <a:spcBef>
                <a:spcPts val="0"/>
              </a:spcBef>
              <a:spcAft>
                <a:spcPts val="0"/>
              </a:spcAft>
              <a:buNone/>
              <a:defRPr sz="1800" b="0" i="0">
                <a:latin typeface="LeituraNews-Roman 2"/>
                <a:cs typeface="LeituraNews-Roman 2"/>
              </a:defRPr>
            </a:lvl2pPr>
            <a:lvl3pPr>
              <a:lnSpc>
                <a:spcPct val="200000"/>
              </a:lnSpc>
              <a:spcBef>
                <a:spcPts val="0"/>
              </a:spcBef>
              <a:spcAft>
                <a:spcPts val="0"/>
              </a:spcAft>
              <a:defRPr sz="1800" b="0" i="0">
                <a:latin typeface="LeituraNews-Roman 2"/>
                <a:cs typeface="LeituraNews-Roman 2"/>
              </a:defRPr>
            </a:lvl3pPr>
            <a:lvl4pPr>
              <a:lnSpc>
                <a:spcPct val="200000"/>
              </a:lnSpc>
              <a:spcBef>
                <a:spcPts val="0"/>
              </a:spcBef>
              <a:spcAft>
                <a:spcPts val="0"/>
              </a:spcAft>
              <a:defRPr sz="1800" b="0" i="0">
                <a:latin typeface="LeituraNews-Roman 2"/>
                <a:cs typeface="LeituraNews-Roman 2"/>
              </a:defRPr>
            </a:lvl4pPr>
            <a:lvl5pPr>
              <a:lnSpc>
                <a:spcPct val="200000"/>
              </a:lnSpc>
              <a:spcBef>
                <a:spcPts val="0"/>
              </a:spcBef>
              <a:spcAft>
                <a:spcPts val="0"/>
              </a:spcAft>
              <a:defRPr sz="1800" b="0" i="0">
                <a:latin typeface="LeituraNews-Roman 2"/>
                <a:cs typeface="LeituraNews-Roman 2"/>
              </a:defRPr>
            </a:lvl5pPr>
          </a:lstStyle>
          <a:p>
            <a:pPr lvl="0"/>
            <a:r>
              <a:rPr lang="en-US" smtClean="0"/>
              <a:t>Click to edit Master text styles</a:t>
            </a:r>
          </a:p>
        </p:txBody>
      </p:sp>
    </p:spTree>
    <p:extLst>
      <p:ext uri="{BB962C8B-B14F-4D97-AF65-F5344CB8AC3E}">
        <p14:creationId xmlns:p14="http://schemas.microsoft.com/office/powerpoint/2010/main" val="2993515006"/>
      </p:ext>
    </p:extLst>
  </p:cSld>
  <p:clrMapOvr>
    <a:masterClrMapping/>
  </p:clrMapOvr>
  <p:transition xmlns:p14="http://schemas.microsoft.com/office/powerpoint/2010/mai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 column w/number">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1148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0"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7" name="Date Placeholder 5"/>
          <p:cNvSpPr>
            <a:spLocks noGrp="1"/>
          </p:cNvSpPr>
          <p:nvPr>
            <p:ph type="dt" sz="half" idx="11"/>
          </p:nvPr>
        </p:nvSpPr>
        <p:spPr/>
        <p:txBody>
          <a:bodyPr/>
          <a:lstStyle>
            <a:lvl1pPr>
              <a:defRPr/>
            </a:lvl1pPr>
          </a:lstStyle>
          <a:p>
            <a:fld id="{9C21D98B-591C-054A-A02F-22F4BCB9D898}" type="datetime4">
              <a:rPr lang="en-US"/>
              <a:pPr/>
              <a:t>July 12, 2016</a:t>
            </a:fld>
            <a:endParaRPr lang="en-US"/>
          </a:p>
        </p:txBody>
      </p:sp>
      <p:sp>
        <p:nvSpPr>
          <p:cNvPr id="9" name="Slide Number Placeholder 6"/>
          <p:cNvSpPr>
            <a:spLocks noGrp="1"/>
          </p:cNvSpPr>
          <p:nvPr>
            <p:ph type="sldNum" sz="quarter" idx="12"/>
          </p:nvPr>
        </p:nvSpPr>
        <p:spPr/>
        <p:txBody>
          <a:bodyPr/>
          <a:lstStyle>
            <a:lvl1pPr>
              <a:defRPr/>
            </a:lvl1pPr>
          </a:lstStyle>
          <a:p>
            <a:fld id="{E6F36DCF-8ACA-AD42-A456-4CB9C87C26DE}"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1432171292"/>
      </p:ext>
    </p:extLst>
  </p:cSld>
  <p:clrMapOvr>
    <a:masterClrMapping/>
  </p:clrMapOvr>
  <p:transition xmlns:p14="http://schemas.microsoft.com/office/powerpoint/2010/mai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 column no bullets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54864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7" name="Date Placeholder 6"/>
          <p:cNvSpPr>
            <a:spLocks noGrp="1"/>
          </p:cNvSpPr>
          <p:nvPr>
            <p:ph type="dt" sz="half" idx="12"/>
          </p:nvPr>
        </p:nvSpPr>
        <p:spPr/>
        <p:txBody>
          <a:bodyPr/>
          <a:lstStyle>
            <a:lvl1pPr>
              <a:defRPr/>
            </a:lvl1pPr>
          </a:lstStyle>
          <a:p>
            <a:fld id="{13529FD2-1231-2D4B-A32B-B19CA0171423}" type="datetime4">
              <a:rPr lang="en-US"/>
              <a:pPr/>
              <a:t>July 12, 2016</a:t>
            </a:fld>
            <a:endParaRPr lang="en-US"/>
          </a:p>
        </p:txBody>
      </p:sp>
      <p:sp>
        <p:nvSpPr>
          <p:cNvPr id="11" name="Slide Number Placeholder 11"/>
          <p:cNvSpPr>
            <a:spLocks noGrp="1"/>
          </p:cNvSpPr>
          <p:nvPr>
            <p:ph type="sldNum" sz="quarter" idx="13"/>
          </p:nvPr>
        </p:nvSpPr>
        <p:spPr/>
        <p:txBody>
          <a:bodyPr/>
          <a:lstStyle>
            <a:lvl1pPr>
              <a:defRPr/>
            </a:lvl1pPr>
          </a:lstStyle>
          <a:p>
            <a:fld id="{7799FD43-3755-E445-BA47-18C966611F22}"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288097249"/>
      </p:ext>
    </p:extLst>
  </p:cSld>
  <p:clrMapOvr>
    <a:masterClrMapping/>
  </p:clrMapOvr>
  <p:transition xmlns:p14="http://schemas.microsoft.com/office/powerpoint/2010/mai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 column w/number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54864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a:p>
        </p:txBody>
      </p:sp>
      <p:sp>
        <p:nvSpPr>
          <p:cNvPr id="7" name="Date Placeholder 6"/>
          <p:cNvSpPr>
            <a:spLocks noGrp="1"/>
          </p:cNvSpPr>
          <p:nvPr>
            <p:ph type="dt" sz="half" idx="12"/>
          </p:nvPr>
        </p:nvSpPr>
        <p:spPr/>
        <p:txBody>
          <a:bodyPr/>
          <a:lstStyle>
            <a:lvl1pPr>
              <a:defRPr/>
            </a:lvl1pPr>
          </a:lstStyle>
          <a:p>
            <a:fld id="{1F626784-3A32-4047-96FC-979A39E38778}" type="datetime4">
              <a:rPr lang="en-US"/>
              <a:pPr/>
              <a:t>July 12, 2016</a:t>
            </a:fld>
            <a:endParaRPr lang="en-US"/>
          </a:p>
        </p:txBody>
      </p:sp>
      <p:sp>
        <p:nvSpPr>
          <p:cNvPr id="11" name="Slide Number Placeholder 11"/>
          <p:cNvSpPr>
            <a:spLocks noGrp="1"/>
          </p:cNvSpPr>
          <p:nvPr>
            <p:ph type="sldNum" sz="quarter" idx="13"/>
          </p:nvPr>
        </p:nvSpPr>
        <p:spPr/>
        <p:txBody>
          <a:bodyPr/>
          <a:lstStyle>
            <a:lvl1pPr>
              <a:defRPr/>
            </a:lvl1pPr>
          </a:lstStyle>
          <a:p>
            <a:fld id="{ACD38F3D-0FDC-694E-B94E-788DE8EB593D}"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689949758"/>
      </p:ext>
    </p:extLst>
  </p:cSld>
  <p:clrMapOvr>
    <a:masterClrMapping/>
  </p:clrMapOvr>
  <p:transition xmlns:p14="http://schemas.microsoft.com/office/powerpoint/2010/mai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column w/bullets">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Content Placeholder 2"/>
          <p:cNvSpPr>
            <a:spLocks noGrp="1"/>
          </p:cNvSpPr>
          <p:nvPr>
            <p:ph idx="10"/>
          </p:nvPr>
        </p:nvSpPr>
        <p:spPr>
          <a:xfrm>
            <a:off x="4690872"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8" name="Date Placeholder 6"/>
          <p:cNvSpPr>
            <a:spLocks noGrp="1"/>
          </p:cNvSpPr>
          <p:nvPr>
            <p:ph type="dt" sz="half" idx="11"/>
          </p:nvPr>
        </p:nvSpPr>
        <p:spPr/>
        <p:txBody>
          <a:bodyPr/>
          <a:lstStyle>
            <a:lvl1pPr>
              <a:defRPr/>
            </a:lvl1pPr>
          </a:lstStyle>
          <a:p>
            <a:fld id="{01104091-3F84-A44D-9838-766FADB490C3}" type="datetime4">
              <a:rPr lang="en-US"/>
              <a:pPr/>
              <a:t>July 12, 2016</a:t>
            </a:fld>
            <a:endParaRPr lang="en-US"/>
          </a:p>
        </p:txBody>
      </p:sp>
      <p:sp>
        <p:nvSpPr>
          <p:cNvPr id="9" name="Slide Number Placeholder 7"/>
          <p:cNvSpPr>
            <a:spLocks noGrp="1"/>
          </p:cNvSpPr>
          <p:nvPr>
            <p:ph type="sldNum" sz="quarter" idx="12"/>
          </p:nvPr>
        </p:nvSpPr>
        <p:spPr/>
        <p:txBody>
          <a:bodyPr/>
          <a:lstStyle>
            <a:lvl1pPr>
              <a:defRPr/>
            </a:lvl1pPr>
          </a:lstStyle>
          <a:p>
            <a:fld id="{61652C98-33E1-834E-9F02-B7A42DD628EE}" type="slidenum">
              <a:rPr lang="en-US"/>
              <a:pPr/>
              <a:t>‹#›</a:t>
            </a:fld>
            <a:endParaRPr lang="en-US"/>
          </a:p>
        </p:txBody>
      </p:sp>
      <p:sp>
        <p:nvSpPr>
          <p:cNvPr id="11" name="Footer Placeholder 8"/>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338416003"/>
      </p:ext>
    </p:extLst>
  </p:cSld>
  <p:clrMapOvr>
    <a:masterClrMapping/>
  </p:clrMapOvr>
  <p:transition xmlns:p14="http://schemas.microsoft.com/office/powerpoint/2010/mai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2"/>
          <p:cNvSpPr>
            <a:spLocks noGrp="1"/>
          </p:cNvSpPr>
          <p:nvPr>
            <p:ph idx="10"/>
          </p:nvPr>
        </p:nvSpPr>
        <p:spPr>
          <a:xfrm>
            <a:off x="4690872"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Date Placeholder 5"/>
          <p:cNvSpPr>
            <a:spLocks noGrp="1"/>
          </p:cNvSpPr>
          <p:nvPr>
            <p:ph type="dt" sz="half" idx="11"/>
          </p:nvPr>
        </p:nvSpPr>
        <p:spPr/>
        <p:txBody>
          <a:bodyPr/>
          <a:lstStyle>
            <a:lvl1pPr>
              <a:defRPr/>
            </a:lvl1pPr>
          </a:lstStyle>
          <a:p>
            <a:fld id="{FC210688-DD9D-8942-B970-034119661F0D}" type="datetime4">
              <a:rPr lang="en-US"/>
              <a:pPr/>
              <a:t>July 12, 2016</a:t>
            </a:fld>
            <a:endParaRPr lang="en-US"/>
          </a:p>
        </p:txBody>
      </p:sp>
      <p:sp>
        <p:nvSpPr>
          <p:cNvPr id="7" name="Slide Number Placeholder 6"/>
          <p:cNvSpPr>
            <a:spLocks noGrp="1"/>
          </p:cNvSpPr>
          <p:nvPr>
            <p:ph type="sldNum" sz="quarter" idx="12"/>
          </p:nvPr>
        </p:nvSpPr>
        <p:spPr/>
        <p:txBody>
          <a:bodyPr/>
          <a:lstStyle>
            <a:lvl1pPr>
              <a:defRPr/>
            </a:lvl1pPr>
          </a:lstStyle>
          <a:p>
            <a:fld id="{3B591543-7C43-8D47-9C39-273837202480}" type="slidenum">
              <a:rPr lang="en-US"/>
              <a:pPr/>
              <a:t>‹#›</a:t>
            </a:fld>
            <a:endParaRPr lang="en-US"/>
          </a:p>
        </p:txBody>
      </p:sp>
      <p:sp>
        <p:nvSpPr>
          <p:cNvPr id="9" name="Footer Placeholder 9"/>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3561895"/>
      </p:ext>
    </p:extLst>
  </p:cSld>
  <p:clrMapOvr>
    <a:masterClrMapping/>
  </p:clrMapOvr>
  <p:transition xmlns:p14="http://schemas.microsoft.com/office/powerpoint/2010/mai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 w/number">
    <p:spTree>
      <p:nvGrpSpPr>
        <p:cNvPr id="1" name=""/>
        <p:cNvGrpSpPr/>
        <p:nvPr/>
      </p:nvGrpSpPr>
      <p:grpSpPr>
        <a:xfrm>
          <a:off x="0" y="0"/>
          <a:ext cx="0" cy="0"/>
          <a:chOff x="0" y="0"/>
          <a:chExt cx="0" cy="0"/>
        </a:xfrm>
      </p:grpSpPr>
      <p:pic>
        <p:nvPicPr>
          <p:cNvPr id="8"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2"/>
          <p:cNvSpPr>
            <a:spLocks noGrp="1"/>
          </p:cNvSpPr>
          <p:nvPr>
            <p:ph idx="10"/>
          </p:nvPr>
        </p:nvSpPr>
        <p:spPr>
          <a:xfrm>
            <a:off x="4690872"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8"/>
          <p:cNvSpPr>
            <a:spLocks noGrp="1"/>
          </p:cNvSpPr>
          <p:nvPr>
            <p:ph type="dt" sz="half" idx="11"/>
          </p:nvPr>
        </p:nvSpPr>
        <p:spPr/>
        <p:txBody>
          <a:bodyPr/>
          <a:lstStyle>
            <a:lvl1pPr>
              <a:defRPr/>
            </a:lvl1pPr>
          </a:lstStyle>
          <a:p>
            <a:fld id="{E0D71A82-DC5A-ED41-B6E1-323FB01CA400}" type="datetime4">
              <a:rPr lang="en-US"/>
              <a:pPr/>
              <a:t>July 12, 2016</a:t>
            </a:fld>
            <a:endParaRPr lang="en-US"/>
          </a:p>
        </p:txBody>
      </p:sp>
      <p:sp>
        <p:nvSpPr>
          <p:cNvPr id="10" name="Slide Number Placeholder 9"/>
          <p:cNvSpPr>
            <a:spLocks noGrp="1"/>
          </p:cNvSpPr>
          <p:nvPr>
            <p:ph type="sldNum" sz="quarter" idx="12"/>
          </p:nvPr>
        </p:nvSpPr>
        <p:spPr/>
        <p:txBody>
          <a:bodyPr/>
          <a:lstStyle>
            <a:lvl1pPr>
              <a:defRPr/>
            </a:lvl1pPr>
          </a:lstStyle>
          <a:p>
            <a:fld id="{117ECEA4-E63D-2344-812C-A9400073A831}"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4148462816"/>
      </p:ext>
    </p:extLst>
  </p:cSld>
  <p:clrMapOvr>
    <a:masterClrMapping/>
  </p:clrMapOvr>
  <p:transition xmlns:p14="http://schemas.microsoft.com/office/powerpoint/2010/mai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2"/>
          <p:cNvSpPr>
            <a:spLocks noGrp="1"/>
          </p:cNvSpPr>
          <p:nvPr>
            <p:ph type="dt" sz="half" idx="10"/>
          </p:nvPr>
        </p:nvSpPr>
        <p:spPr/>
        <p:txBody>
          <a:bodyPr/>
          <a:lstStyle>
            <a:lvl1pPr>
              <a:defRPr/>
            </a:lvl1pPr>
          </a:lstStyle>
          <a:p>
            <a:fld id="{5F0D0691-42F7-A149-9BFF-B6442A4539B0}" type="datetime4">
              <a:rPr lang="en-US"/>
              <a:pPr/>
              <a:t>July 12, 2016</a:t>
            </a:fld>
            <a:endParaRPr lang="en-US"/>
          </a:p>
        </p:txBody>
      </p:sp>
      <p:sp>
        <p:nvSpPr>
          <p:cNvPr id="4" name="Slide Number Placeholder 4"/>
          <p:cNvSpPr>
            <a:spLocks noGrp="1"/>
          </p:cNvSpPr>
          <p:nvPr>
            <p:ph type="sldNum" sz="quarter" idx="11"/>
          </p:nvPr>
        </p:nvSpPr>
        <p:spPr/>
        <p:txBody>
          <a:bodyPr/>
          <a:lstStyle>
            <a:lvl1pPr>
              <a:defRPr/>
            </a:lvl1pPr>
          </a:lstStyle>
          <a:p>
            <a:fld id="{156D49EB-163B-A94E-BA3F-CD25AE7BD921}" type="slidenum">
              <a:rPr lang="en-US"/>
              <a:pPr/>
              <a:t>‹#›</a:t>
            </a:fld>
            <a:endParaRPr lang="en-US"/>
          </a:p>
        </p:txBody>
      </p:sp>
      <p:sp>
        <p:nvSpPr>
          <p:cNvPr id="5" name="Footer Placeholder 5"/>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50229246"/>
      </p:ext>
    </p:extLst>
  </p:cSld>
  <p:clrMapOvr>
    <a:masterClrMapping/>
  </p:clrMapOvr>
  <p:transition xmlns:p14="http://schemas.microsoft.com/office/powerpoint/2010/mai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ull width w/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defRPr/>
            </a:lvl4pPr>
            <a:lvl5pPr marL="114300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6"/>
          <p:cNvSpPr>
            <a:spLocks noGrp="1"/>
          </p:cNvSpPr>
          <p:nvPr>
            <p:ph type="dt" sz="half" idx="10"/>
          </p:nvPr>
        </p:nvSpPr>
        <p:spPr/>
        <p:txBody>
          <a:bodyPr/>
          <a:lstStyle>
            <a:lvl1pPr>
              <a:defRPr/>
            </a:lvl1pPr>
          </a:lstStyle>
          <a:p>
            <a:fld id="{4EF7A2F6-2A6C-7443-B6D2-A6E7A2F1CC83}" type="datetime4">
              <a:rPr lang="en-US"/>
              <a:pPr/>
              <a:t>July 12, 2016</a:t>
            </a:fld>
            <a:endParaRPr lang="en-US"/>
          </a:p>
        </p:txBody>
      </p:sp>
      <p:sp>
        <p:nvSpPr>
          <p:cNvPr id="7" name="Slide Number Placeholder 7"/>
          <p:cNvSpPr>
            <a:spLocks noGrp="1"/>
          </p:cNvSpPr>
          <p:nvPr>
            <p:ph type="sldNum" sz="quarter" idx="11"/>
          </p:nvPr>
        </p:nvSpPr>
        <p:spPr/>
        <p:txBody>
          <a:bodyPr/>
          <a:lstStyle>
            <a:lvl1pPr>
              <a:defRPr/>
            </a:lvl1pPr>
          </a:lstStyle>
          <a:p>
            <a:fld id="{006BE885-BB20-8B4D-A1F5-943E7738A959}" type="slidenum">
              <a:rPr lang="en-US"/>
              <a:pPr/>
              <a:t>‹#›</a:t>
            </a:fld>
            <a:endParaRPr lang="en-US"/>
          </a:p>
        </p:txBody>
      </p:sp>
      <p:sp>
        <p:nvSpPr>
          <p:cNvPr id="8" name="Footer Placeholder 8"/>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462391620"/>
      </p:ext>
    </p:extLst>
  </p:cSld>
  <p:clrMapOvr>
    <a:masterClrMapping/>
  </p:clrMapOvr>
  <p:transition xmlns:p14="http://schemas.microsoft.com/office/powerpoint/2010/mai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w/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1148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9"/>
          <p:cNvSpPr>
            <a:spLocks noGrp="1"/>
          </p:cNvSpPr>
          <p:nvPr>
            <p:ph type="dt" sz="half" idx="11"/>
          </p:nvPr>
        </p:nvSpPr>
        <p:spPr/>
        <p:txBody>
          <a:bodyPr/>
          <a:lstStyle>
            <a:lvl1pPr>
              <a:defRPr/>
            </a:lvl1pPr>
          </a:lstStyle>
          <a:p>
            <a:fld id="{44F38337-B87E-FC4A-996C-115DA9110F16}" type="datetime4">
              <a:rPr lang="en-US"/>
              <a:pPr/>
              <a:t>July 12, 2016</a:t>
            </a:fld>
            <a:endParaRPr lang="en-US"/>
          </a:p>
        </p:txBody>
      </p:sp>
      <p:sp>
        <p:nvSpPr>
          <p:cNvPr id="10" name="Slide Number Placeholder 10"/>
          <p:cNvSpPr>
            <a:spLocks noGrp="1"/>
          </p:cNvSpPr>
          <p:nvPr>
            <p:ph type="sldNum" sz="quarter" idx="12"/>
          </p:nvPr>
        </p:nvSpPr>
        <p:spPr/>
        <p:txBody>
          <a:bodyPr/>
          <a:lstStyle>
            <a:lvl1pPr>
              <a:defRPr/>
            </a:lvl1pPr>
          </a:lstStyle>
          <a:p>
            <a:fld id="{E354B13C-BF75-C744-9F3F-CAC0E9C8C565}" type="slidenum">
              <a:rPr lang="en-US"/>
              <a:pPr/>
              <a:t>‹#›</a:t>
            </a:fld>
            <a:endParaRPr lang="en-US"/>
          </a:p>
        </p:txBody>
      </p:sp>
      <p:sp>
        <p:nvSpPr>
          <p:cNvPr id="11" name="Footer Placeholder 11"/>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850263059"/>
      </p:ext>
    </p:extLst>
  </p:cSld>
  <p:clrMapOvr>
    <a:masterClrMapping/>
  </p:clrMapOvr>
  <p:transition xmlns:p14="http://schemas.microsoft.com/office/powerpoint/2010/mai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 column w/bullets and thumbnail">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Content Placeholder 2"/>
          <p:cNvSpPr>
            <a:spLocks noGrp="1"/>
          </p:cNvSpPr>
          <p:nvPr>
            <p:ph idx="1"/>
          </p:nvPr>
        </p:nvSpPr>
        <p:spPr>
          <a:xfrm>
            <a:off x="457200" y="1371600"/>
            <a:ext cx="54864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dirty="0"/>
          </a:p>
        </p:txBody>
      </p:sp>
      <p:sp>
        <p:nvSpPr>
          <p:cNvPr id="11"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8" name="Date Placeholder 7"/>
          <p:cNvSpPr>
            <a:spLocks noGrp="1"/>
          </p:cNvSpPr>
          <p:nvPr>
            <p:ph type="dt" sz="half" idx="12"/>
          </p:nvPr>
        </p:nvSpPr>
        <p:spPr/>
        <p:txBody>
          <a:bodyPr/>
          <a:lstStyle>
            <a:lvl1pPr>
              <a:defRPr/>
            </a:lvl1pPr>
          </a:lstStyle>
          <a:p>
            <a:fld id="{8A9D3710-A700-104B-AEB3-87DA51A3AAC1}" type="datetime4">
              <a:rPr lang="en-US"/>
              <a:pPr/>
              <a:t>July 12, 2016</a:t>
            </a:fld>
            <a:endParaRPr lang="en-US"/>
          </a:p>
        </p:txBody>
      </p:sp>
      <p:sp>
        <p:nvSpPr>
          <p:cNvPr id="9" name="Slide Number Placeholder 8"/>
          <p:cNvSpPr>
            <a:spLocks noGrp="1"/>
          </p:cNvSpPr>
          <p:nvPr>
            <p:ph type="sldNum" sz="quarter" idx="13"/>
          </p:nvPr>
        </p:nvSpPr>
        <p:spPr/>
        <p:txBody>
          <a:bodyPr/>
          <a:lstStyle>
            <a:lvl1pPr>
              <a:defRPr/>
            </a:lvl1pPr>
          </a:lstStyle>
          <a:p>
            <a:fld id="{528958AC-48E9-2C44-AA94-401294671645}" type="slidenum">
              <a:rPr lang="en-US"/>
              <a:pPr/>
              <a:t>‹#›</a:t>
            </a:fld>
            <a:endParaRPr lang="en-US"/>
          </a:p>
        </p:txBody>
      </p:sp>
      <p:sp>
        <p:nvSpPr>
          <p:cNvPr id="12" name="Footer Placeholder 11"/>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1327406991"/>
      </p:ext>
    </p:extLst>
  </p:cSld>
  <p:clrMapOvr>
    <a:masterClrMapping/>
  </p:clrMapOvr>
  <p:transition xmlns:p14="http://schemas.microsoft.com/office/powerpoint/2010/mai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width picture">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6"/>
          <p:cNvSpPr>
            <a:spLocks noGrp="1"/>
          </p:cNvSpPr>
          <p:nvPr>
            <p:ph type="pic" sz="quarter" idx="10"/>
          </p:nvPr>
        </p:nvSpPr>
        <p:spPr>
          <a:xfrm>
            <a:off x="457200" y="1371599"/>
            <a:ext cx="8229600" cy="4343400"/>
          </a:xfrm>
        </p:spPr>
        <p:txBody>
          <a:bodyPr>
            <a:normAutofit/>
          </a:bodyPr>
          <a:lstStyle>
            <a:lvl1pPr>
              <a:buNone/>
              <a:defRPr/>
            </a:lvl1pPr>
          </a:lstStyle>
          <a:p>
            <a:pPr lvl="0"/>
            <a:r>
              <a:rPr lang="en-US" noProof="0" smtClean="0"/>
              <a:t>Drag picture to placeholder or click icon to add</a:t>
            </a:r>
            <a:endParaRPr lang="en-US" noProof="0" dirty="0"/>
          </a:p>
        </p:txBody>
      </p:sp>
      <p:sp>
        <p:nvSpPr>
          <p:cNvPr id="5" name="Date Placeholder 4"/>
          <p:cNvSpPr>
            <a:spLocks noGrp="1"/>
          </p:cNvSpPr>
          <p:nvPr>
            <p:ph type="dt" sz="half" idx="11"/>
          </p:nvPr>
        </p:nvSpPr>
        <p:spPr/>
        <p:txBody>
          <a:bodyPr/>
          <a:lstStyle>
            <a:lvl1pPr>
              <a:defRPr/>
            </a:lvl1pPr>
          </a:lstStyle>
          <a:p>
            <a:fld id="{7D426B75-E6AD-D048-8B1E-391FEFA31E50}" type="datetime4">
              <a:rPr lang="en-US"/>
              <a:pPr/>
              <a:t>July 12, 2016</a:t>
            </a:fld>
            <a:endParaRPr lang="en-US"/>
          </a:p>
        </p:txBody>
      </p:sp>
      <p:sp>
        <p:nvSpPr>
          <p:cNvPr id="6" name="Slide Number Placeholder 5"/>
          <p:cNvSpPr>
            <a:spLocks noGrp="1"/>
          </p:cNvSpPr>
          <p:nvPr>
            <p:ph type="sldNum" sz="quarter" idx="12"/>
          </p:nvPr>
        </p:nvSpPr>
        <p:spPr/>
        <p:txBody>
          <a:bodyPr/>
          <a:lstStyle>
            <a:lvl1pPr>
              <a:defRPr/>
            </a:lvl1pPr>
          </a:lstStyle>
          <a:p>
            <a:fld id="{6D0390A6-2FCC-4E4B-9233-EE5C5668D8D3}" type="slidenum">
              <a:rPr lang="en-US"/>
              <a:pPr/>
              <a:t>‹#›</a:t>
            </a:fld>
            <a:endParaRPr lang="en-US"/>
          </a:p>
        </p:txBody>
      </p:sp>
      <p:sp>
        <p:nvSpPr>
          <p:cNvPr id="7"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641786"/>
      </p:ext>
    </p:extLst>
  </p:cSld>
  <p:clrMapOvr>
    <a:masterClrMapping/>
  </p:clrMapOvr>
  <p:transition xmlns:p14="http://schemas.microsoft.com/office/powerpoint/2010/mai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lvl1pPr>
              <a:defRPr/>
            </a:lvl1pPr>
          </a:lstStyle>
          <a:p>
            <a:fld id="{FD76A1FB-AF78-8349-A8E0-6868955F8E4E}" type="datetime4">
              <a:rPr lang="en-US"/>
              <a:pPr/>
              <a:t>July 12, 2016</a:t>
            </a:fld>
            <a:endParaRPr lang="en-US"/>
          </a:p>
        </p:txBody>
      </p:sp>
      <p:sp>
        <p:nvSpPr>
          <p:cNvPr id="5" name="Slide Number Placeholder 5"/>
          <p:cNvSpPr>
            <a:spLocks noGrp="1"/>
          </p:cNvSpPr>
          <p:nvPr>
            <p:ph type="sldNum" sz="quarter" idx="11"/>
          </p:nvPr>
        </p:nvSpPr>
        <p:spPr/>
        <p:txBody>
          <a:bodyPr/>
          <a:lstStyle>
            <a:lvl1pPr>
              <a:defRPr/>
            </a:lvl1pPr>
          </a:lstStyle>
          <a:p>
            <a:fld id="{F32026BD-9D94-C342-99F5-E38699EF6415}" type="slidenum">
              <a:rPr lang="en-US"/>
              <a:pPr/>
              <a:t>‹#›</a:t>
            </a:fld>
            <a:endParaRPr lang="en-US"/>
          </a:p>
        </p:txBody>
      </p:sp>
      <p:sp>
        <p:nvSpPr>
          <p:cNvPr id="6" name="Footer Placeholder 6"/>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953783936"/>
      </p:ext>
    </p:extLst>
  </p:cSld>
  <p:clrMapOvr>
    <a:masterClrMapping/>
  </p:clrMapOvr>
  <p:transition xmlns:p14="http://schemas.microsoft.com/office/powerpoint/2010/mai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Full width no 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371600"/>
            <a:ext cx="8229600" cy="4343400"/>
          </a:xfrm>
        </p:spPr>
        <p:txBody>
          <a:bodyPr/>
          <a:lstStyle>
            <a:lvl1pPr marL="0" indent="4763">
              <a:buNone/>
              <a:defRPr sz="2000"/>
            </a:lvl1pPr>
            <a:lvl2pPr marL="0" indent="0">
              <a:spcBef>
                <a:spcPts val="900"/>
              </a:spcBef>
              <a:buNone/>
              <a:defRPr sz="1600"/>
            </a:lvl2pPr>
            <a:lvl3pPr marL="0" indent="4763">
              <a:buNone/>
              <a:defRPr/>
            </a:lvl3pPr>
            <a:lvl4pPr marL="3175" indent="-3175">
              <a:buNone/>
              <a:defRPr/>
            </a:lvl4pPr>
            <a:lvl5pPr marL="0" indent="1588" defTabSz="919163">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lvl1pPr>
              <a:defRPr/>
            </a:lvl1pPr>
          </a:lstStyle>
          <a:p>
            <a:fld id="{E266D472-3491-E148-85AD-F21BE04AD073}" type="datetime4">
              <a:rPr lang="en-US"/>
              <a:pPr/>
              <a:t>July 12, 2016</a:t>
            </a:fld>
            <a:endParaRPr lang="en-US"/>
          </a:p>
        </p:txBody>
      </p:sp>
      <p:sp>
        <p:nvSpPr>
          <p:cNvPr id="6" name="Slide Number Placeholder 5"/>
          <p:cNvSpPr>
            <a:spLocks noGrp="1"/>
          </p:cNvSpPr>
          <p:nvPr>
            <p:ph type="sldNum" sz="quarter" idx="11"/>
          </p:nvPr>
        </p:nvSpPr>
        <p:spPr/>
        <p:txBody>
          <a:bodyPr/>
          <a:lstStyle>
            <a:lvl1pPr>
              <a:defRPr/>
            </a:lvl1pPr>
          </a:lstStyle>
          <a:p>
            <a:fld id="{8E17FB3F-4117-5C4D-A148-CB635B84502A}" type="slidenum">
              <a:rPr lang="en-US"/>
              <a:pPr/>
              <a:t>‹#›</a:t>
            </a:fld>
            <a:endParaRPr lang="en-US"/>
          </a:p>
        </p:txBody>
      </p:sp>
      <p:sp>
        <p:nvSpPr>
          <p:cNvPr id="7" name="Footer Placeholder 7"/>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153068044"/>
      </p:ext>
    </p:extLst>
  </p:cSld>
  <p:clrMapOvr>
    <a:masterClrMapping/>
  </p:clrMapOvr>
  <p:transition xmlns:p14="http://schemas.microsoft.com/office/powerpoint/2010/mai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Full width w/number">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8"/>
          <p:cNvSpPr>
            <a:spLocks noGrp="1"/>
          </p:cNvSpPr>
          <p:nvPr>
            <p:ph type="dt" sz="half" idx="10"/>
          </p:nvPr>
        </p:nvSpPr>
        <p:spPr/>
        <p:txBody>
          <a:bodyPr/>
          <a:lstStyle>
            <a:lvl1pPr>
              <a:defRPr/>
            </a:lvl1pPr>
          </a:lstStyle>
          <a:p>
            <a:fld id="{FFCA0A4C-9776-F442-9908-C6E0A3FEF287}" type="datetime4">
              <a:rPr lang="en-US"/>
              <a:pPr/>
              <a:t>July 12, 2016</a:t>
            </a:fld>
            <a:endParaRPr lang="en-US"/>
          </a:p>
        </p:txBody>
      </p:sp>
      <p:sp>
        <p:nvSpPr>
          <p:cNvPr id="7" name="Slide Number Placeholder 9"/>
          <p:cNvSpPr>
            <a:spLocks noGrp="1"/>
          </p:cNvSpPr>
          <p:nvPr>
            <p:ph type="sldNum" sz="quarter" idx="11"/>
          </p:nvPr>
        </p:nvSpPr>
        <p:spPr/>
        <p:txBody>
          <a:bodyPr/>
          <a:lstStyle>
            <a:lvl1pPr>
              <a:defRPr/>
            </a:lvl1pPr>
          </a:lstStyle>
          <a:p>
            <a:fld id="{0C6ADE31-6B8D-E44B-9A26-69FCD9A28454}" type="slidenum">
              <a:rPr lang="en-US"/>
              <a:pPr/>
              <a:t>‹#›</a:t>
            </a:fld>
            <a:endParaRPr lang="en-US"/>
          </a:p>
        </p:txBody>
      </p:sp>
      <p:sp>
        <p:nvSpPr>
          <p:cNvPr id="8" name="Footer Placeholder 10"/>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711881131"/>
      </p:ext>
    </p:extLst>
  </p:cSld>
  <p:clrMapOvr>
    <a:masterClrMapping/>
  </p:clrMapOvr>
  <p:transition xmlns:p14="http://schemas.microsoft.com/office/powerpoint/2010/mai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1148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2"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6" name="Date Placeholder 5"/>
          <p:cNvSpPr>
            <a:spLocks noGrp="1"/>
          </p:cNvSpPr>
          <p:nvPr>
            <p:ph type="dt" sz="half" idx="11"/>
          </p:nvPr>
        </p:nvSpPr>
        <p:spPr/>
        <p:txBody>
          <a:bodyPr/>
          <a:lstStyle>
            <a:lvl1pPr>
              <a:defRPr/>
            </a:lvl1pPr>
          </a:lstStyle>
          <a:p>
            <a:fld id="{8B85FF35-4E20-C745-B304-D6A817CE1C76}" type="datetime4">
              <a:rPr lang="en-US"/>
              <a:pPr/>
              <a:t>July 12, 2016</a:t>
            </a:fld>
            <a:endParaRPr lang="en-US"/>
          </a:p>
        </p:txBody>
      </p:sp>
      <p:sp>
        <p:nvSpPr>
          <p:cNvPr id="7" name="Slide Number Placeholder 6"/>
          <p:cNvSpPr>
            <a:spLocks noGrp="1"/>
          </p:cNvSpPr>
          <p:nvPr>
            <p:ph type="sldNum" sz="quarter" idx="12"/>
          </p:nvPr>
        </p:nvSpPr>
        <p:spPr/>
        <p:txBody>
          <a:bodyPr/>
          <a:lstStyle>
            <a:lvl1pPr>
              <a:defRPr/>
            </a:lvl1pPr>
          </a:lstStyle>
          <a:p>
            <a:fld id="{403B7A30-4E13-EC41-B708-E55CE7C1EAB7}" type="slidenum">
              <a:rPr lang="en-US"/>
              <a:pPr/>
              <a:t>‹#›</a:t>
            </a:fld>
            <a:endParaRPr lang="en-US"/>
          </a:p>
        </p:txBody>
      </p:sp>
      <p:sp>
        <p:nvSpPr>
          <p:cNvPr id="8"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627810976"/>
      </p:ext>
    </p:extLst>
  </p:cSld>
  <p:clrMapOvr>
    <a:masterClrMapping/>
  </p:clrMapOvr>
  <p:transition xmlns:p14="http://schemas.microsoft.com/office/powerpoint/2010/main">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03238"/>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a:p>
        </p:txBody>
      </p:sp>
      <p:sp>
        <p:nvSpPr>
          <p:cNvPr id="1027" name="Rectangle 3"/>
          <p:cNvSpPr>
            <a:spLocks noGrp="1" noChangeArrowheads="1"/>
          </p:cNvSpPr>
          <p:nvPr>
            <p:ph type="body" idx="1"/>
          </p:nvPr>
        </p:nvSpPr>
        <p:spPr bwMode="auto">
          <a:xfrm>
            <a:off x="457200" y="1371600"/>
            <a:ext cx="82296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a:t>
            </a:r>
          </a:p>
          <a:p>
            <a:pPr lvl="1"/>
            <a:r>
              <a:rPr lang="en-US"/>
              <a:t>Second level</a:t>
            </a:r>
          </a:p>
          <a:p>
            <a:pPr lvl="2"/>
            <a:r>
              <a:rPr lang="en-US"/>
              <a:t>Third level</a:t>
            </a:r>
          </a:p>
          <a:p>
            <a:pPr lvl="3"/>
            <a:r>
              <a:rPr lang="en-US"/>
              <a:t>Fourth level</a:t>
            </a:r>
          </a:p>
          <a:p>
            <a:pPr lvl="4"/>
            <a:r>
              <a:rPr lang="en-US"/>
              <a:t>Fifth level</a:t>
            </a:r>
          </a:p>
        </p:txBody>
      </p:sp>
      <p:sp>
        <p:nvSpPr>
          <p:cNvPr id="11" name="Footer Placeholder 10"/>
          <p:cNvSpPr>
            <a:spLocks noGrp="1"/>
          </p:cNvSpPr>
          <p:nvPr>
            <p:ph type="ftr" sz="quarter" idx="3"/>
          </p:nvPr>
        </p:nvSpPr>
        <p:spPr>
          <a:xfrm>
            <a:off x="457200" y="6354763"/>
            <a:ext cx="2895600" cy="182562"/>
          </a:xfrm>
          <a:prstGeom prst="rect">
            <a:avLst/>
          </a:prstGeom>
        </p:spPr>
        <p:txBody>
          <a:bodyPr vert="horz" lIns="91440" tIns="0" rIns="91440" bIns="0" rtlCol="0" anchor="ctr"/>
          <a:lstStyle>
            <a:lvl1pPr algn="l" eaLnBrk="1" fontAlgn="auto" hangingPunct="1">
              <a:spcBef>
                <a:spcPts val="0"/>
              </a:spcBef>
              <a:spcAft>
                <a:spcPts val="0"/>
              </a:spcAft>
              <a:defRPr sz="900" b="0" i="0">
                <a:solidFill>
                  <a:srgbClr val="717171"/>
                </a:solidFill>
                <a:latin typeface="Verdana"/>
                <a:ea typeface="+mn-ea"/>
                <a:cs typeface="Calibri"/>
              </a:defRPr>
            </a:lvl1pPr>
          </a:lstStyle>
          <a:p>
            <a:pPr>
              <a:defRPr/>
            </a:pPr>
            <a:endParaRPr lang="en-US"/>
          </a:p>
        </p:txBody>
      </p:sp>
      <p:sp>
        <p:nvSpPr>
          <p:cNvPr id="12" name="Date Placeholder 11"/>
          <p:cNvSpPr>
            <a:spLocks noGrp="1"/>
          </p:cNvSpPr>
          <p:nvPr>
            <p:ph type="dt" sz="half" idx="2"/>
          </p:nvPr>
        </p:nvSpPr>
        <p:spPr>
          <a:xfrm>
            <a:off x="457200" y="6172200"/>
            <a:ext cx="1828800" cy="182563"/>
          </a:xfrm>
          <a:prstGeom prst="rect">
            <a:avLst/>
          </a:prstGeom>
        </p:spPr>
        <p:txBody>
          <a:bodyPr vert="horz" wrap="square" lIns="91440" tIns="0" rIns="91440" bIns="0" numCol="1" anchor="ctr" anchorCtr="0" compatLnSpc="1">
            <a:prstTxWarp prst="textNoShape">
              <a:avLst/>
            </a:prstTxWarp>
          </a:bodyPr>
          <a:lstStyle>
            <a:lvl1pPr eaLnBrk="1" hangingPunct="1">
              <a:defRPr sz="900">
                <a:solidFill>
                  <a:srgbClr val="717171"/>
                </a:solidFill>
                <a:latin typeface="Verdana" charset="0"/>
              </a:defRPr>
            </a:lvl1pPr>
          </a:lstStyle>
          <a:p>
            <a:fld id="{4DD68A59-9F5F-1048-A04B-69CE37BB5F84}" type="datetime4">
              <a:rPr lang="en-US"/>
              <a:pPr/>
              <a:t>July 12, 2016</a:t>
            </a:fld>
            <a:endParaRPr lang="en-US"/>
          </a:p>
        </p:txBody>
      </p:sp>
      <p:sp>
        <p:nvSpPr>
          <p:cNvPr id="13" name="Slide Number Placeholder 12"/>
          <p:cNvSpPr>
            <a:spLocks noGrp="1"/>
          </p:cNvSpPr>
          <p:nvPr>
            <p:ph type="sldNum" sz="quarter" idx="4"/>
          </p:nvPr>
        </p:nvSpPr>
        <p:spPr>
          <a:xfrm>
            <a:off x="457200" y="5991225"/>
            <a:ext cx="365125" cy="182563"/>
          </a:xfrm>
          <a:prstGeom prst="rect">
            <a:avLst/>
          </a:prstGeom>
        </p:spPr>
        <p:txBody>
          <a:bodyPr vert="horz" wrap="square" lIns="91440" tIns="0" rIns="0" bIns="0" numCol="1" anchor="t" anchorCtr="0" compatLnSpc="1">
            <a:prstTxWarp prst="textNoShape">
              <a:avLst/>
            </a:prstTxWarp>
          </a:bodyPr>
          <a:lstStyle>
            <a:lvl1pPr eaLnBrk="1" hangingPunct="1">
              <a:defRPr sz="900">
                <a:solidFill>
                  <a:srgbClr val="717171"/>
                </a:solidFill>
                <a:latin typeface="Verdana" charset="0"/>
              </a:defRPr>
            </a:lvl1pPr>
          </a:lstStyle>
          <a:p>
            <a:fld id="{B9047432-DB5B-324B-BF8F-68EE354E0ED1}" type="slidenum">
              <a:rPr lang="en-US"/>
              <a:pPr/>
              <a:t>‹#›</a:t>
            </a:fld>
            <a:endParaRPr lang="en-US"/>
          </a:p>
        </p:txBody>
      </p:sp>
    </p:spTree>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Lst>
  <p:timing>
    <p:tnLst>
      <p:par>
        <p:cTn xmlns:p14="http://schemas.microsoft.com/office/powerpoint/2010/main" id="1" dur="indefinite" restart="never" nodeType="tmRoot"/>
      </p:par>
    </p:tnLst>
  </p:timing>
  <p:hf hdr="0" ftr="0"/>
  <p:txStyles>
    <p:title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p:titleStyle>
    <p:bodyStyle>
      <a:lvl1pPr marL="233363" indent="-233363" algn="l" rtl="0" eaLnBrk="1" fontAlgn="base" hangingPunct="1">
        <a:spcBef>
          <a:spcPct val="20000"/>
        </a:spcBef>
        <a:spcAft>
          <a:spcPct val="0"/>
        </a:spcAft>
        <a:defRPr lang="en-US" sz="2000" kern="1200" dirty="0">
          <a:solidFill>
            <a:srgbClr val="595959"/>
          </a:solidFill>
          <a:latin typeface="Verdana"/>
          <a:ea typeface="MS PGothic" panose="020B0600070205080204" pitchFamily="34" charset="-128"/>
          <a:cs typeface="Calibri"/>
        </a:defRPr>
      </a:lvl1pPr>
      <a:lvl2pPr marL="460375" indent="-285750" algn="l" rtl="0" eaLnBrk="1" fontAlgn="base" hangingPunct="1">
        <a:spcBef>
          <a:spcPct val="20000"/>
        </a:spcBef>
        <a:spcAft>
          <a:spcPct val="0"/>
        </a:spcAft>
        <a:buFont typeface="Arial" charset="0"/>
        <a:buChar char="•"/>
        <a:defRPr lang="en-US" sz="1600" kern="1200" dirty="0">
          <a:solidFill>
            <a:srgbClr val="595959"/>
          </a:solidFill>
          <a:latin typeface="Verdana"/>
          <a:ea typeface="MS PGothic" panose="020B0600070205080204" pitchFamily="34" charset="-128"/>
          <a:cs typeface="Verdana"/>
        </a:defRPr>
      </a:lvl2pPr>
      <a:lvl3pPr marL="687388" indent="-228600" algn="l" rtl="0" eaLnBrk="1" fontAlgn="base" hangingPunct="1">
        <a:spcBef>
          <a:spcPct val="20000"/>
        </a:spcBef>
        <a:spcAft>
          <a:spcPct val="0"/>
        </a:spcAft>
        <a:buChar char="•"/>
        <a:defRPr lang="en-US" sz="1600" kern="1200" dirty="0">
          <a:solidFill>
            <a:srgbClr val="595959"/>
          </a:solidFill>
          <a:latin typeface="Verdana"/>
          <a:ea typeface="Verdana" charset="0"/>
          <a:cs typeface="Verdana"/>
        </a:defRPr>
      </a:lvl3pPr>
      <a:lvl4pPr marL="922338" indent="-228600" algn="l" rtl="0" eaLnBrk="1" fontAlgn="base" hangingPunct="1">
        <a:spcBef>
          <a:spcPct val="20000"/>
        </a:spcBef>
        <a:spcAft>
          <a:spcPct val="0"/>
        </a:spcAft>
        <a:buFont typeface="Arial" charset="0"/>
        <a:buChar char="•"/>
        <a:defRPr lang="en-US" sz="1600" kern="1200" dirty="0">
          <a:solidFill>
            <a:srgbClr val="595959"/>
          </a:solidFill>
          <a:latin typeface="Verdana"/>
          <a:ea typeface="Verdana" charset="0"/>
          <a:cs typeface="Verdana"/>
        </a:defRPr>
      </a:lvl4pPr>
      <a:lvl5pPr marL="1136650" indent="-228600" algn="l" rtl="0" eaLnBrk="1" fontAlgn="base" hangingPunct="1">
        <a:spcBef>
          <a:spcPct val="20000"/>
        </a:spcBef>
        <a:spcAft>
          <a:spcPct val="0"/>
        </a:spcAft>
        <a:buFont typeface="Arial" charset="0"/>
        <a:defRPr lang="en-US" sz="1600" kern="1200" dirty="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ctrTitle"/>
          </p:nvPr>
        </p:nvSpPr>
        <p:spPr>
          <a:xfrm>
            <a:off x="302212" y="3538823"/>
            <a:ext cx="7878290" cy="1764192"/>
          </a:xfrm>
        </p:spPr>
        <p:txBody>
          <a:bodyPr/>
          <a:lstStyle/>
          <a:p>
            <a:pPr eaLnBrk="1" hangingPunct="1"/>
            <a:r>
              <a:rPr lang="en-US" dirty="0" smtClean="0">
                <a:latin typeface="Verdana" charset="0"/>
                <a:ea typeface="MS PGothic" charset="0"/>
                <a:cs typeface="Cambria" charset="0"/>
              </a:rPr>
              <a:t>How Hard Does Mutation Analysis Have to be Anyway?</a:t>
            </a:r>
            <a:endParaRPr dirty="0">
              <a:latin typeface="Verdana" charset="0"/>
              <a:ea typeface="MS PGothic" charset="0"/>
              <a:cs typeface="Cambria" charset="0"/>
            </a:endParaRPr>
          </a:p>
        </p:txBody>
      </p:sp>
      <p:sp>
        <p:nvSpPr>
          <p:cNvPr id="20484" name="Text Placeholder 3"/>
          <p:cNvSpPr>
            <a:spLocks noGrp="1"/>
          </p:cNvSpPr>
          <p:nvPr>
            <p:ph type="body" sz="quarter" idx="10"/>
          </p:nvPr>
        </p:nvSpPr>
        <p:spPr>
          <a:xfrm>
            <a:off x="6812225" y="5175488"/>
            <a:ext cx="2331775" cy="1440682"/>
          </a:xfrm>
        </p:spPr>
        <p:txBody>
          <a:bodyPr/>
          <a:lstStyle/>
          <a:p>
            <a:pPr marL="0" indent="0" algn="l" eaLnBrk="1" hangingPunct="1">
              <a:spcAft>
                <a:spcPct val="0"/>
              </a:spcAft>
            </a:pPr>
            <a:r>
              <a:rPr lang="en-US" sz="1400" i="1" dirty="0" smtClean="0">
                <a:latin typeface="Verdana" charset="0"/>
                <a:ea typeface="MS PGothic" charset="0"/>
                <a:cs typeface="Cambria" charset="0"/>
              </a:rPr>
              <a:t>Rahul Gopinath</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err="1" smtClean="0">
                <a:latin typeface="Verdana" charset="0"/>
                <a:ea typeface="MS PGothic" charset="0"/>
                <a:cs typeface="Cambria" charset="0"/>
              </a:rPr>
              <a:t>Iftekhar</a:t>
            </a:r>
            <a:r>
              <a:rPr lang="en-US" sz="1400" dirty="0" smtClean="0">
                <a:latin typeface="Verdana" charset="0"/>
                <a:ea typeface="MS PGothic" charset="0"/>
                <a:cs typeface="Cambria" charset="0"/>
              </a:rPr>
              <a:t> Ahmed</a:t>
            </a:r>
            <a:r>
              <a:rPr lang="en-US" sz="1400" dirty="0">
                <a:latin typeface="Verdana" charset="0"/>
                <a:ea typeface="MS PGothic" charset="0"/>
                <a:cs typeface="Cambria" charset="0"/>
              </a:rPr>
              <a:t/>
            </a:r>
            <a:br>
              <a:rPr lang="en-US" sz="1400" dirty="0">
                <a:latin typeface="Verdana" charset="0"/>
                <a:ea typeface="MS PGothic" charset="0"/>
                <a:cs typeface="Cambria" charset="0"/>
              </a:rPr>
            </a:br>
            <a:r>
              <a:rPr lang="en-US" sz="1400" dirty="0" smtClean="0">
                <a:latin typeface="Verdana" charset="0"/>
                <a:ea typeface="MS PGothic" charset="0"/>
                <a:cs typeface="Cambria" charset="0"/>
              </a:rPr>
              <a:t>Amin </a:t>
            </a:r>
            <a:r>
              <a:rPr lang="en-US" sz="1400" dirty="0" err="1" smtClean="0">
                <a:latin typeface="Verdana" charset="0"/>
                <a:ea typeface="MS PGothic" charset="0"/>
                <a:cs typeface="Cambria" charset="0"/>
              </a:rPr>
              <a:t>Alipour</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Carlos Jensen</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Alex </a:t>
            </a:r>
            <a:r>
              <a:rPr lang="en-US" sz="1400" dirty="0" err="1" smtClean="0">
                <a:latin typeface="Verdana" charset="0"/>
                <a:ea typeface="MS PGothic" charset="0"/>
                <a:cs typeface="Cambria" charset="0"/>
              </a:rPr>
              <a:t>Groce</a:t>
            </a:r>
            <a:endParaRPr lang="en-US" sz="1400" dirty="0" smtClean="0">
              <a:latin typeface="Verdana" charset="0"/>
              <a:ea typeface="MS PGothic" charset="0"/>
              <a:cs typeface="Cambria" charset="0"/>
            </a:endParaRPr>
          </a:p>
        </p:txBody>
      </p:sp>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empirical research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9</a:t>
            </a:fld>
            <a:endParaRPr lang="en-US"/>
          </a:p>
        </p:txBody>
      </p:sp>
      <p:sp>
        <p:nvSpPr>
          <p:cNvPr id="7" name="TextBox 6"/>
          <p:cNvSpPr txBox="1"/>
          <p:nvPr/>
        </p:nvSpPr>
        <p:spPr>
          <a:xfrm>
            <a:off x="822325" y="1416475"/>
            <a:ext cx="3598547" cy="800219"/>
          </a:xfrm>
          <a:prstGeom prst="rect">
            <a:avLst/>
          </a:prstGeom>
          <a:noFill/>
        </p:spPr>
        <p:txBody>
          <a:bodyPr wrap="square" rtlCol="0">
            <a:spAutoFit/>
          </a:bodyPr>
          <a:lstStyle/>
          <a:p>
            <a:r>
              <a:rPr lang="en-US" dirty="0" smtClean="0"/>
              <a:t>Sample size = N * 0.05 </a:t>
            </a:r>
          </a:p>
          <a:p>
            <a:r>
              <a:rPr lang="en-US" dirty="0" smtClean="0"/>
              <a:t>for 99% accuracy </a:t>
            </a:r>
          </a:p>
          <a:p>
            <a:r>
              <a:rPr lang="en-US" sz="1000" dirty="0" smtClean="0"/>
              <a:t>[</a:t>
            </a:r>
            <a:r>
              <a:rPr lang="en-US" sz="1000" dirty="0"/>
              <a:t>Z</a:t>
            </a:r>
            <a:r>
              <a:rPr lang="en-US" sz="1000" dirty="0" smtClean="0"/>
              <a:t>hang 2013]</a:t>
            </a:r>
            <a:endParaRPr lang="en-US" sz="1000" dirty="0"/>
          </a:p>
        </p:txBody>
      </p:sp>
      <p:grpSp>
        <p:nvGrpSpPr>
          <p:cNvPr id="8" name="Group 7"/>
          <p:cNvGrpSpPr/>
          <p:nvPr/>
        </p:nvGrpSpPr>
        <p:grpSpPr>
          <a:xfrm>
            <a:off x="1348105" y="2684984"/>
            <a:ext cx="2176748" cy="2203189"/>
            <a:chOff x="351465" y="3477969"/>
            <a:chExt cx="2176748" cy="2203189"/>
          </a:xfrm>
        </p:grpSpPr>
        <p:cxnSp>
          <p:nvCxnSpPr>
            <p:cNvPr id="9" name="Straight Connector 8"/>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1" name="TextBox 10"/>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2" name="Straight Arrow Connector 11"/>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3" name="TextBox 12"/>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5" name="Straight Arrow Connector 14"/>
          <p:cNvCxnSpPr/>
          <p:nvPr/>
        </p:nvCxnSpPr>
        <p:spPr bwMode="auto">
          <a:xfrm flipV="1">
            <a:off x="1609415" y="4313816"/>
            <a:ext cx="1915438" cy="335189"/>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7" name="TextBox 16"/>
          <p:cNvSpPr txBox="1"/>
          <p:nvPr/>
        </p:nvSpPr>
        <p:spPr>
          <a:xfrm>
            <a:off x="4772767" y="1427736"/>
            <a:ext cx="4135301" cy="1077218"/>
          </a:xfrm>
          <a:prstGeom prst="rect">
            <a:avLst/>
          </a:prstGeom>
          <a:noFill/>
        </p:spPr>
        <p:txBody>
          <a:bodyPr wrap="square" rtlCol="0">
            <a:spAutoFit/>
          </a:bodyPr>
          <a:lstStyle/>
          <a:p>
            <a:r>
              <a:rPr lang="pl-PL" dirty="0" err="1" smtClean="0"/>
              <a:t>Sample</a:t>
            </a:r>
            <a:r>
              <a:rPr lang="pl-PL" dirty="0" smtClean="0"/>
              <a:t> </a:t>
            </a:r>
            <a:r>
              <a:rPr lang="pl-PL" dirty="0" err="1" smtClean="0"/>
              <a:t>size</a:t>
            </a:r>
            <a:r>
              <a:rPr lang="pl-PL" dirty="0" smtClean="0"/>
              <a:t>  </a:t>
            </a:r>
            <a:r>
              <a:rPr lang="pl-PL" dirty="0"/>
              <a:t>= 34.0318 * </a:t>
            </a:r>
            <a:r>
              <a:rPr lang="pl-PL" dirty="0" smtClean="0"/>
              <a:t>N</a:t>
            </a:r>
            <a:r>
              <a:rPr lang="pl-PL" baseline="30000" dirty="0" smtClean="0"/>
              <a:t>(</a:t>
            </a:r>
            <a:r>
              <a:rPr lang="pl-PL" baseline="30000" dirty="0"/>
              <a:t>-</a:t>
            </a:r>
            <a:r>
              <a:rPr lang="pl-PL" baseline="30000" dirty="0" smtClean="0"/>
              <a:t>0.9390)</a:t>
            </a:r>
            <a:r>
              <a:rPr lang="en-US" dirty="0" smtClean="0"/>
              <a:t> </a:t>
            </a:r>
          </a:p>
          <a:p>
            <a:r>
              <a:rPr lang="en-US" dirty="0" smtClean="0"/>
              <a:t>(</a:t>
            </a:r>
            <a:r>
              <a:rPr lang="en-US" dirty="0"/>
              <a:t>0.54% to 3.40% for </a:t>
            </a:r>
            <a:r>
              <a:rPr lang="en-US" dirty="0" smtClean="0"/>
              <a:t>10,000)</a:t>
            </a:r>
          </a:p>
          <a:p>
            <a:r>
              <a:rPr lang="en-US" dirty="0" smtClean="0"/>
              <a:t>for 99% accuracy</a:t>
            </a:r>
          </a:p>
          <a:p>
            <a:r>
              <a:rPr lang="en-US" sz="1000" dirty="0" smtClean="0"/>
              <a:t> [Zhang 2014]</a:t>
            </a:r>
            <a:endParaRPr lang="en-US" sz="1000" dirty="0"/>
          </a:p>
        </p:txBody>
      </p:sp>
      <p:grpSp>
        <p:nvGrpSpPr>
          <p:cNvPr id="14" name="Group 13"/>
          <p:cNvGrpSpPr/>
          <p:nvPr/>
        </p:nvGrpSpPr>
        <p:grpSpPr>
          <a:xfrm>
            <a:off x="5417454" y="2705043"/>
            <a:ext cx="2176748" cy="2203189"/>
            <a:chOff x="351465" y="3477969"/>
            <a:chExt cx="2176748" cy="2203189"/>
          </a:xfrm>
        </p:grpSpPr>
        <p:cxnSp>
          <p:nvCxnSpPr>
            <p:cNvPr id="16" name="Straight Connector 15"/>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8" name="Straight Connector 17"/>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9" name="TextBox 18"/>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20" name="Straight Arrow Connector 19"/>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1" name="TextBox 20"/>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sp>
        <p:nvSpPr>
          <p:cNvPr id="23" name="Arc 22"/>
          <p:cNvSpPr/>
          <p:nvPr/>
        </p:nvSpPr>
        <p:spPr bwMode="auto">
          <a:xfrm rot="16200000" flipV="1">
            <a:off x="7467926" y="2333686"/>
            <a:ext cx="1343952" cy="4846057"/>
          </a:xfrm>
          <a:prstGeom prst="arc">
            <a:avLst>
              <a:gd name="adj1" fmla="val 2004399"/>
              <a:gd name="adj2" fmla="val 5225510"/>
            </a:avLst>
          </a:prstGeom>
          <a:noFill/>
          <a:ln w="38100" cap="flat" cmpd="sng" algn="ctr">
            <a:solidFill>
              <a:srgbClr val="0000FF"/>
            </a:solidFill>
            <a:prstDash val="dash"/>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spTree>
    <p:extLst>
      <p:ext uri="{BB962C8B-B14F-4D97-AF65-F5344CB8AC3E}">
        <p14:creationId xmlns:p14="http://schemas.microsoft.com/office/powerpoint/2010/main" val="110114594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even slow growth is painful</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10</a:t>
            </a:fld>
            <a:endParaRPr lang="en-US"/>
          </a:p>
        </p:txBody>
      </p:sp>
      <p:sp>
        <p:nvSpPr>
          <p:cNvPr id="6" name="TextBox 5"/>
          <p:cNvSpPr txBox="1"/>
          <p:nvPr/>
        </p:nvSpPr>
        <p:spPr>
          <a:xfrm>
            <a:off x="5674491" y="5228511"/>
            <a:ext cx="1480506" cy="369332"/>
          </a:xfrm>
          <a:prstGeom prst="rect">
            <a:avLst/>
          </a:prstGeom>
          <a:noFill/>
        </p:spPr>
        <p:txBody>
          <a:bodyPr wrap="none" rtlCol="0">
            <a:spAutoFit/>
          </a:bodyPr>
          <a:lstStyle/>
          <a:p>
            <a:r>
              <a:rPr lang="en-US" dirty="0" smtClean="0"/>
              <a:t>(</a:t>
            </a:r>
            <a:r>
              <a:rPr lang="de-DE" dirty="0" smtClean="0"/>
              <a:t>© </a:t>
            </a:r>
            <a:r>
              <a:rPr lang="en-US" dirty="0" smtClean="0"/>
              <a:t>IT World)</a:t>
            </a:r>
            <a:endParaRPr lang="en-US" dirty="0"/>
          </a:p>
        </p:txBody>
      </p:sp>
      <p:sp>
        <p:nvSpPr>
          <p:cNvPr id="9" name="TextBox 8"/>
          <p:cNvSpPr txBox="1"/>
          <p:nvPr/>
        </p:nvSpPr>
        <p:spPr>
          <a:xfrm>
            <a:off x="5385917" y="3198926"/>
            <a:ext cx="3510772" cy="369332"/>
          </a:xfrm>
          <a:prstGeom prst="rect">
            <a:avLst/>
          </a:prstGeom>
          <a:noFill/>
        </p:spPr>
        <p:txBody>
          <a:bodyPr wrap="none" rtlCol="0">
            <a:spAutoFit/>
          </a:bodyPr>
          <a:lstStyle/>
          <a:p>
            <a:r>
              <a:rPr lang="en-US" dirty="0" smtClean="0"/>
              <a:t>Google is 2 Billion Lines of Code</a:t>
            </a:r>
            <a:endParaRPr lang="en-US" dirty="0"/>
          </a:p>
        </p:txBody>
      </p:sp>
      <p:grpSp>
        <p:nvGrpSpPr>
          <p:cNvPr id="11" name="Group 10"/>
          <p:cNvGrpSpPr/>
          <p:nvPr/>
        </p:nvGrpSpPr>
        <p:grpSpPr>
          <a:xfrm>
            <a:off x="822326" y="1012725"/>
            <a:ext cx="5178424" cy="4978499"/>
            <a:chOff x="822326" y="1012725"/>
            <a:chExt cx="5178424" cy="4978499"/>
          </a:xfrm>
        </p:grpSpPr>
        <p:pic>
          <p:nvPicPr>
            <p:cNvPr id="8" name="Picture 7" descr="itworld.jpg"/>
            <p:cNvPicPr>
              <a:picLocks noChangeAspect="1"/>
            </p:cNvPicPr>
            <p:nvPr/>
          </p:nvPicPr>
          <p:blipFill rotWithShape="1">
            <a:blip r:embed="rId3">
              <a:extLst>
                <a:ext uri="{28A0092B-C50C-407E-A947-70E740481C1C}">
                  <a14:useLocalDpi xmlns:a14="http://schemas.microsoft.com/office/drawing/2010/main" val="0"/>
                </a:ext>
              </a:extLst>
            </a:blip>
            <a:srcRect l="-5550" t="-62" r="-35358" b="29368"/>
            <a:stretch/>
          </p:blipFill>
          <p:spPr>
            <a:xfrm>
              <a:off x="822326" y="1143000"/>
              <a:ext cx="5178424" cy="4848224"/>
            </a:xfrm>
            <a:prstGeom prst="rect">
              <a:avLst/>
            </a:prstGeom>
          </p:spPr>
        </p:pic>
        <p:sp>
          <p:nvSpPr>
            <p:cNvPr id="10" name="Rectangle 9"/>
            <p:cNvSpPr/>
            <p:nvPr/>
          </p:nvSpPr>
          <p:spPr bwMode="auto">
            <a:xfrm>
              <a:off x="838403" y="1012725"/>
              <a:ext cx="1463674" cy="365586"/>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spTree>
    <p:extLst>
      <p:ext uri="{BB962C8B-B14F-4D97-AF65-F5344CB8AC3E}">
        <p14:creationId xmlns:p14="http://schemas.microsoft.com/office/powerpoint/2010/main" val="281131055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Goals</a:t>
            </a:r>
            <a:endParaRPr lang="en-US" dirty="0"/>
          </a:p>
        </p:txBody>
      </p:sp>
      <p:sp>
        <p:nvSpPr>
          <p:cNvPr id="3" name="Content Placeholder 2"/>
          <p:cNvSpPr>
            <a:spLocks noGrp="1"/>
          </p:cNvSpPr>
          <p:nvPr>
            <p:ph idx="1"/>
          </p:nvPr>
        </p:nvSpPr>
        <p:spPr/>
        <p:txBody>
          <a:bodyPr/>
          <a:lstStyle/>
          <a:p>
            <a:r>
              <a:rPr lang="en-US" dirty="0" smtClean="0"/>
              <a:t>Is there a better limit for sample size?</a:t>
            </a:r>
          </a:p>
          <a:p>
            <a:endParaRPr lang="en-US" dirty="0"/>
          </a:p>
          <a:p>
            <a:pPr marL="0" indent="0">
              <a:buNone/>
            </a:pPr>
            <a:r>
              <a:rPr lang="en-US" dirty="0" smtClean="0"/>
              <a:t>Two ways to approach this question:</a:t>
            </a:r>
          </a:p>
          <a:p>
            <a:pPr marL="0" indent="0">
              <a:buNone/>
            </a:pPr>
            <a:endParaRPr lang="en-US" dirty="0" smtClean="0"/>
          </a:p>
          <a:p>
            <a:r>
              <a:rPr lang="en-US" dirty="0" smtClean="0"/>
              <a:t>Empirical approach</a:t>
            </a:r>
          </a:p>
          <a:p>
            <a:r>
              <a:rPr lang="en-US" dirty="0" smtClean="0"/>
              <a:t>Theoretical approach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11</a:t>
            </a:fld>
            <a:endParaRPr lang="en-US"/>
          </a:p>
        </p:txBody>
      </p:sp>
    </p:spTree>
    <p:extLst>
      <p:ext uri="{BB962C8B-B14F-4D97-AF65-F5344CB8AC3E}">
        <p14:creationId xmlns:p14="http://schemas.microsoft.com/office/powerpoint/2010/main" val="344755023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Diverse sample of 1,800 Java Maven projects from Github</a:t>
            </a:r>
          </a:p>
          <a:p>
            <a:pPr lvl="1"/>
            <a:r>
              <a:rPr lang="en-US" dirty="0" smtClean="0"/>
              <a:t>Removed aggregate projects resulting in 1,321 projects</a:t>
            </a:r>
          </a:p>
          <a:p>
            <a:pPr lvl="1"/>
            <a:r>
              <a:rPr lang="en-US" dirty="0" smtClean="0"/>
              <a:t>Only 796 projects had test suites</a:t>
            </a:r>
          </a:p>
          <a:p>
            <a:pPr lvl="1"/>
            <a:r>
              <a:rPr lang="en-US" dirty="0" smtClean="0"/>
              <a:t>Only 326 compiled with moderate effort</a:t>
            </a:r>
          </a:p>
          <a:p>
            <a:pPr lvl="1"/>
            <a:r>
              <a:rPr lang="en-US" dirty="0" smtClean="0"/>
              <a:t>Only 158 non trivial projects with passing suites with moderate effort.</a:t>
            </a:r>
            <a:endParaRPr lang="is-IS" dirty="0" smtClean="0"/>
          </a:p>
          <a:p>
            <a:r>
              <a:rPr lang="is-IS" dirty="0" smtClean="0"/>
              <a:t>This sample was used to represent an average realistic project.</a:t>
            </a:r>
            <a:endParaRPr lang="en-US" dirty="0" smtClean="0"/>
          </a:p>
          <a:p>
            <a:r>
              <a:rPr lang="en-US" dirty="0" smtClean="0"/>
              <a:t>Projects had better test suites than most similar studies.</a:t>
            </a:r>
          </a:p>
          <a:p>
            <a:pPr marL="0" indent="0">
              <a:buNone/>
            </a:pPr>
            <a:endParaRPr lang="en-US" dirty="0" smtClean="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12</a:t>
            </a:fld>
            <a:endParaRPr lang="en-US"/>
          </a:p>
        </p:txBody>
      </p:sp>
    </p:spTree>
    <p:extLst>
      <p:ext uri="{BB962C8B-B14F-4D97-AF65-F5344CB8AC3E}">
        <p14:creationId xmlns:p14="http://schemas.microsoft.com/office/powerpoint/2010/main" val="562484340"/>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Used PIT (modified) to generate and run mutants.</a:t>
            </a:r>
          </a:p>
          <a:p>
            <a:r>
              <a:rPr lang="en-US" dirty="0" smtClean="0"/>
              <a:t>Evaluated sampling accuracy using different stratifications</a:t>
            </a:r>
          </a:p>
          <a:p>
            <a:pPr lvl="1"/>
            <a:r>
              <a:rPr lang="en-US" dirty="0" smtClean="0"/>
              <a:t>Program element</a:t>
            </a:r>
          </a:p>
          <a:p>
            <a:pPr lvl="1"/>
            <a:r>
              <a:rPr lang="en-US" dirty="0" smtClean="0"/>
              <a:t>Operator</a:t>
            </a:r>
          </a:p>
          <a:p>
            <a:pPr lvl="1"/>
            <a:r>
              <a:rPr lang="en-US" dirty="0" smtClean="0"/>
              <a:t>Both program element and operator</a:t>
            </a:r>
          </a:p>
          <a:p>
            <a:pPr lvl="1"/>
            <a:r>
              <a:rPr lang="en-US" dirty="0" smtClean="0"/>
              <a:t>No stratification at all</a:t>
            </a:r>
          </a:p>
          <a:p>
            <a:r>
              <a:rPr lang="en-US" dirty="0" smtClean="0"/>
              <a:t>Evaluated sampling accuracy with varying fractions of mutants.</a:t>
            </a:r>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13</a:t>
            </a:fld>
            <a:endParaRPr lang="en-US"/>
          </a:p>
        </p:txBody>
      </p:sp>
    </p:spTree>
    <p:extLst>
      <p:ext uri="{BB962C8B-B14F-4D97-AF65-F5344CB8AC3E}">
        <p14:creationId xmlns:p14="http://schemas.microsoft.com/office/powerpoint/2010/main" val="343979895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Empirically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14</a:t>
            </a:fld>
            <a:endParaRPr lang="en-US"/>
          </a:p>
        </p:txBody>
      </p:sp>
      <p:sp>
        <p:nvSpPr>
          <p:cNvPr id="6" name="Rectangle 5"/>
          <p:cNvSpPr/>
          <p:nvPr/>
        </p:nvSpPr>
        <p:spPr>
          <a:xfrm>
            <a:off x="4479667" y="3244334"/>
            <a:ext cx="184666" cy="369332"/>
          </a:xfrm>
          <a:prstGeom prst="rect">
            <a:avLst/>
          </a:prstGeom>
        </p:spPr>
        <p:txBody>
          <a:bodyPr wrap="none">
            <a:spAutoFit/>
          </a:bodyPr>
          <a:lstStyle/>
          <a:p>
            <a:r>
              <a:rPr lang="en-US" dirty="0"/>
              <a:t>﻿</a:t>
            </a:r>
          </a:p>
        </p:txBody>
      </p:sp>
      <p:pic>
        <p:nvPicPr>
          <p:cNvPr id="8" name="Picture 7" descr="Screen Shot 2015-10-26 at 7.30.1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54101"/>
            <a:ext cx="8330140" cy="4323094"/>
          </a:xfrm>
          <a:prstGeom prst="rect">
            <a:avLst/>
          </a:prstGeom>
        </p:spPr>
      </p:pic>
      <p:sp>
        <p:nvSpPr>
          <p:cNvPr id="9" name="TextBox 8"/>
          <p:cNvSpPr txBox="1"/>
          <p:nvPr/>
        </p:nvSpPr>
        <p:spPr>
          <a:xfrm>
            <a:off x="457200" y="5344894"/>
            <a:ext cx="7480683" cy="646331"/>
          </a:xfrm>
          <a:prstGeom prst="rect">
            <a:avLst/>
          </a:prstGeom>
          <a:noFill/>
        </p:spPr>
        <p:txBody>
          <a:bodyPr wrap="square" rtlCol="0">
            <a:spAutoFit/>
          </a:bodyPr>
          <a:lstStyle/>
          <a:p>
            <a:r>
              <a:rPr lang="en-US" dirty="0" smtClean="0"/>
              <a:t>Just 1,000 mutants are sufficient for 99% accuracy in most real world mutant populations</a:t>
            </a:r>
            <a:endParaRPr lang="en-US" dirty="0"/>
          </a:p>
        </p:txBody>
      </p:sp>
      <p:grpSp>
        <p:nvGrpSpPr>
          <p:cNvPr id="15" name="Group 14"/>
          <p:cNvGrpSpPr/>
          <p:nvPr/>
        </p:nvGrpSpPr>
        <p:grpSpPr>
          <a:xfrm>
            <a:off x="818751" y="2674119"/>
            <a:ext cx="6530746" cy="1842396"/>
            <a:chOff x="818751" y="2674119"/>
            <a:chExt cx="6530746" cy="1842396"/>
          </a:xfrm>
        </p:grpSpPr>
        <p:grpSp>
          <p:nvGrpSpPr>
            <p:cNvPr id="11" name="Group 10"/>
            <p:cNvGrpSpPr/>
            <p:nvPr/>
          </p:nvGrpSpPr>
          <p:grpSpPr>
            <a:xfrm>
              <a:off x="822325" y="2674119"/>
              <a:ext cx="6527172" cy="40980"/>
              <a:chOff x="822325" y="2674119"/>
              <a:chExt cx="6527172" cy="40980"/>
            </a:xfrm>
          </p:grpSpPr>
          <p:cxnSp>
            <p:nvCxnSpPr>
              <p:cNvPr id="7" name="Straight Connector 6"/>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0" name="Straight Connector 9"/>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nvGrpSpPr>
            <p:cNvPr id="12" name="Group 11"/>
            <p:cNvGrpSpPr/>
            <p:nvPr/>
          </p:nvGrpSpPr>
          <p:grpSpPr>
            <a:xfrm>
              <a:off x="818751" y="4475535"/>
              <a:ext cx="6527172" cy="40980"/>
              <a:chOff x="822325" y="2674119"/>
              <a:chExt cx="6527172" cy="40980"/>
            </a:xfrm>
          </p:grpSpPr>
          <p:cxnSp>
            <p:nvCxnSpPr>
              <p:cNvPr id="13" name="Straight Connector 12"/>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4" name="Straight Connector 13"/>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spTree>
    <p:extLst>
      <p:ext uri="{BB962C8B-B14F-4D97-AF65-F5344CB8AC3E}">
        <p14:creationId xmlns:p14="http://schemas.microsoft.com/office/powerpoint/2010/main" val="296477393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Empirical vs. </a:t>
            </a:r>
            <a:r>
              <a:rPr lang="en-US" dirty="0" smtClean="0"/>
              <a:t>Theoretical</a:t>
            </a:r>
            <a:r>
              <a:rPr lang="en-US" dirty="0"/>
              <a:t/>
            </a:r>
            <a:br>
              <a:rPr lang="en-US" dirty="0"/>
            </a:b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r>
              <a:rPr lang="en-US" dirty="0" smtClean="0"/>
              <a:t>Is 1,000 mutants a hard limit, or a fluke of sampling?</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15</a:t>
            </a:fld>
            <a:endParaRPr lang="en-US"/>
          </a:p>
        </p:txBody>
      </p:sp>
    </p:spTree>
    <p:extLst>
      <p:ext uri="{BB962C8B-B14F-4D97-AF65-F5344CB8AC3E}">
        <p14:creationId xmlns:p14="http://schemas.microsoft.com/office/powerpoint/2010/main" val="187136992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Statistical Assumptions</a:t>
            </a:r>
            <a:endParaRPr lang="en-US" dirty="0"/>
          </a:p>
        </p:txBody>
      </p:sp>
      <p:sp>
        <p:nvSpPr>
          <p:cNvPr id="3" name="Content Placeholder 2"/>
          <p:cNvSpPr>
            <a:spLocks noGrp="1"/>
          </p:cNvSpPr>
          <p:nvPr>
            <p:ph idx="1"/>
          </p:nvPr>
        </p:nvSpPr>
        <p:spPr/>
        <p:txBody>
          <a:bodyPr/>
          <a:lstStyle/>
          <a:p>
            <a:r>
              <a:rPr lang="en-US" dirty="0" smtClean="0"/>
              <a:t>The assumptions we can not make about mutants</a:t>
            </a:r>
          </a:p>
          <a:p>
            <a:pPr lvl="1"/>
            <a:r>
              <a:rPr lang="en-US" dirty="0" smtClean="0"/>
              <a:t>Mutants are independent</a:t>
            </a:r>
          </a:p>
          <a:p>
            <a:pPr lvl="1"/>
            <a:endParaRPr lang="en-US" dirty="0" smtClean="0"/>
          </a:p>
          <a:p>
            <a:pPr marL="228600" lvl="1" indent="0">
              <a:buNone/>
            </a:pPr>
            <a:endParaRPr lang="en-US" dirty="0"/>
          </a:p>
          <a:p>
            <a:r>
              <a:rPr lang="en-US" dirty="0" smtClean="0"/>
              <a:t>The assumptions that we can make about mutants</a:t>
            </a:r>
          </a:p>
          <a:p>
            <a:pPr lvl="1"/>
            <a:r>
              <a:rPr lang="en-US" dirty="0" smtClean="0"/>
              <a:t>Mutants are very similar to each other</a:t>
            </a:r>
          </a:p>
          <a:p>
            <a:pPr lvl="1"/>
            <a:r>
              <a:rPr lang="en-US" dirty="0" smtClean="0"/>
              <a:t>The number of mutants involved are very large.</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16</a:t>
            </a:fld>
            <a:endParaRPr lang="en-US"/>
          </a:p>
        </p:txBody>
      </p:sp>
    </p:spTree>
    <p:extLst>
      <p:ext uri="{BB962C8B-B14F-4D97-AF65-F5344CB8AC3E}">
        <p14:creationId xmlns:p14="http://schemas.microsoft.com/office/powerpoint/2010/main" val="296827153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theory</a:t>
            </a:r>
            <a:endParaRPr lang="en-US" dirty="0"/>
          </a:p>
        </p:txBody>
      </p:sp>
      <p:sp>
        <p:nvSpPr>
          <p:cNvPr id="3" name="Content Placeholder 2"/>
          <p:cNvSpPr>
            <a:spLocks noGrp="1"/>
          </p:cNvSpPr>
          <p:nvPr>
            <p:ph idx="1"/>
          </p:nvPr>
        </p:nvSpPr>
        <p:spPr>
          <a:xfrm>
            <a:off x="4656331" y="1165485"/>
            <a:ext cx="4481008" cy="4343400"/>
          </a:xfrm>
        </p:spPr>
        <p:txBody>
          <a:bodyPr/>
          <a:lstStyle/>
          <a:p>
            <a:pPr marL="0" indent="0">
              <a:buNone/>
            </a:pPr>
            <a:r>
              <a:rPr lang="en-US" sz="1600" dirty="0"/>
              <a:t>V</a:t>
            </a:r>
            <a:r>
              <a:rPr lang="en-US" sz="1600" dirty="0" smtClean="0"/>
              <a:t>ariance of mutants = </a:t>
            </a:r>
          </a:p>
          <a:p>
            <a:pPr marL="0" indent="0">
              <a:buNone/>
            </a:pPr>
            <a:r>
              <a:rPr lang="en-US" sz="1600" dirty="0"/>
              <a:t> </a:t>
            </a:r>
            <a:r>
              <a:rPr lang="en-US" sz="1600" dirty="0" smtClean="0"/>
              <a:t>   Variance of independent mutants</a:t>
            </a:r>
          </a:p>
          <a:p>
            <a:pPr marL="0" indent="0">
              <a:buNone/>
            </a:pPr>
            <a:r>
              <a:rPr lang="en-US" sz="1600" dirty="0" smtClean="0"/>
              <a:t>+ Covariance between mutant pairs</a:t>
            </a:r>
          </a:p>
          <a:p>
            <a:pPr marL="0" indent="0">
              <a:buNone/>
            </a:pPr>
            <a:endParaRPr lang="en-US" sz="1600" dirty="0"/>
          </a:p>
          <a:p>
            <a:pPr marL="0" indent="0">
              <a:buNone/>
            </a:pPr>
            <a:r>
              <a:rPr lang="en-US" sz="1600" dirty="0" smtClean="0"/>
              <a:t>Approximation accuracy </a:t>
            </a:r>
            <a:r>
              <a:rPr lang="en-US" sz="1600" dirty="0"/>
              <a:t>depends on the </a:t>
            </a:r>
            <a:r>
              <a:rPr lang="en-US" sz="1600" dirty="0" smtClean="0"/>
              <a:t>variance.</a:t>
            </a:r>
          </a:p>
          <a:p>
            <a:pPr marL="0" indent="0">
              <a:buNone/>
            </a:pPr>
            <a:endParaRPr lang="en-US" sz="1600" dirty="0"/>
          </a:p>
          <a:p>
            <a:pPr marL="0" indent="0">
              <a:buNone/>
            </a:pPr>
            <a:r>
              <a:rPr lang="en-US" sz="1600" dirty="0" smtClean="0"/>
              <a:t>Underestimation of variance =&gt; overestimation </a:t>
            </a:r>
            <a:r>
              <a:rPr lang="en-US" sz="1600" dirty="0"/>
              <a:t>of </a:t>
            </a:r>
            <a:r>
              <a:rPr lang="en-US" sz="1600" dirty="0" smtClean="0"/>
              <a:t>sample size.</a:t>
            </a:r>
            <a:endParaRPr lang="en-US" sz="1600" dirty="0"/>
          </a:p>
          <a:p>
            <a:pPr marL="0" indent="0">
              <a:buNone/>
            </a:pPr>
            <a:endParaRPr lang="en-US" sz="1600"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17</a:t>
            </a:fld>
            <a:endParaRPr lang="en-US"/>
          </a:p>
        </p:txBody>
      </p:sp>
      <p:pic>
        <p:nvPicPr>
          <p:cNvPr id="6" name="Picture 5"/>
          <p:cNvPicPr>
            <a:picLocks noChangeAspect="1"/>
          </p:cNvPicPr>
          <p:nvPr/>
        </p:nvPicPr>
        <p:blipFill>
          <a:blip r:embed="rId3"/>
          <a:stretch>
            <a:fillRect/>
          </a:stretch>
        </p:blipFill>
        <p:spPr>
          <a:xfrm>
            <a:off x="1047928" y="2279303"/>
            <a:ext cx="1461315" cy="640080"/>
          </a:xfrm>
          <a:prstGeom prst="rect">
            <a:avLst/>
          </a:prstGeom>
        </p:spPr>
      </p:pic>
      <p:pic>
        <p:nvPicPr>
          <p:cNvPr id="7" name="Picture 6"/>
          <p:cNvPicPr>
            <a:picLocks noChangeAspect="1"/>
          </p:cNvPicPr>
          <p:nvPr/>
        </p:nvPicPr>
        <p:blipFill>
          <a:blip r:embed="rId4"/>
          <a:stretch>
            <a:fillRect/>
          </a:stretch>
        </p:blipFill>
        <p:spPr>
          <a:xfrm>
            <a:off x="166181" y="1222359"/>
            <a:ext cx="4146996" cy="640080"/>
          </a:xfrm>
          <a:prstGeom prst="rect">
            <a:avLst/>
          </a:prstGeom>
        </p:spPr>
      </p:pic>
      <p:pic>
        <p:nvPicPr>
          <p:cNvPr id="8" name="Picture 7"/>
          <p:cNvPicPr>
            <a:picLocks noChangeAspect="1"/>
          </p:cNvPicPr>
          <p:nvPr/>
        </p:nvPicPr>
        <p:blipFill>
          <a:blip r:embed="rId5"/>
          <a:stretch>
            <a:fillRect/>
          </a:stretch>
        </p:blipFill>
        <p:spPr>
          <a:xfrm>
            <a:off x="2888093" y="3379708"/>
            <a:ext cx="1425084" cy="640080"/>
          </a:xfrm>
          <a:prstGeom prst="rect">
            <a:avLst/>
          </a:prstGeom>
        </p:spPr>
      </p:pic>
      <p:sp>
        <p:nvSpPr>
          <p:cNvPr id="9" name="TextBox 8"/>
          <p:cNvSpPr txBox="1"/>
          <p:nvPr/>
        </p:nvSpPr>
        <p:spPr>
          <a:xfrm>
            <a:off x="787400" y="4922074"/>
            <a:ext cx="7625741" cy="1015663"/>
          </a:xfrm>
          <a:prstGeom prst="rect">
            <a:avLst/>
          </a:prstGeom>
          <a:noFill/>
        </p:spPr>
        <p:txBody>
          <a:bodyPr wrap="square" rtlCol="0">
            <a:spAutoFit/>
          </a:bodyPr>
          <a:lstStyle/>
          <a:p>
            <a:r>
              <a:rPr lang="en-US" sz="2000" dirty="0">
                <a:latin typeface="Verdana"/>
                <a:cs typeface="Verdana"/>
              </a:rPr>
              <a:t>With positive covariance, the sampling required is smaller than with independence between mutants.</a:t>
            </a:r>
          </a:p>
          <a:p>
            <a:endParaRPr lang="en-US" sz="2000" dirty="0">
              <a:latin typeface="Verdana"/>
              <a:cs typeface="Verdana"/>
            </a:endParaRPr>
          </a:p>
        </p:txBody>
      </p:sp>
      <p:pic>
        <p:nvPicPr>
          <p:cNvPr id="10" name="Picture 9"/>
          <p:cNvPicPr>
            <a:picLocks noChangeAspect="1"/>
          </p:cNvPicPr>
          <p:nvPr/>
        </p:nvPicPr>
        <p:blipFill>
          <a:blip r:embed="rId6"/>
          <a:stretch>
            <a:fillRect/>
          </a:stretch>
        </p:blipFill>
        <p:spPr>
          <a:xfrm>
            <a:off x="185192" y="3429000"/>
            <a:ext cx="1745124" cy="640080"/>
          </a:xfrm>
          <a:prstGeom prst="rect">
            <a:avLst/>
          </a:prstGeom>
        </p:spPr>
      </p:pic>
      <p:sp>
        <p:nvSpPr>
          <p:cNvPr id="11" name="TextBox 10"/>
          <p:cNvSpPr txBox="1"/>
          <p:nvPr/>
        </p:nvSpPr>
        <p:spPr>
          <a:xfrm>
            <a:off x="2052603" y="3429000"/>
            <a:ext cx="466794" cy="369332"/>
          </a:xfrm>
          <a:prstGeom prst="rect">
            <a:avLst/>
          </a:prstGeom>
          <a:noFill/>
        </p:spPr>
        <p:txBody>
          <a:bodyPr wrap="none" rtlCol="0">
            <a:spAutoFit/>
          </a:bodyPr>
          <a:lstStyle/>
          <a:p>
            <a:r>
              <a:rPr lang="en-US" dirty="0" smtClean="0"/>
              <a:t>=&gt;</a:t>
            </a:r>
            <a:endParaRPr lang="en-US" dirty="0"/>
          </a:p>
        </p:txBody>
      </p:sp>
    </p:spTree>
    <p:extLst>
      <p:ext uri="{BB962C8B-B14F-4D97-AF65-F5344CB8AC3E}">
        <p14:creationId xmlns:p14="http://schemas.microsoft.com/office/powerpoint/2010/main" val="331291918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18</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17" name="TextBox 16"/>
          <p:cNvSpPr txBox="1"/>
          <p:nvPr/>
        </p:nvSpPr>
        <p:spPr>
          <a:xfrm>
            <a:off x="925769" y="3559339"/>
            <a:ext cx="877163" cy="369332"/>
          </a:xfrm>
          <a:prstGeom prst="rect">
            <a:avLst/>
          </a:prstGeom>
          <a:noFill/>
        </p:spPr>
        <p:txBody>
          <a:bodyPr wrap="none" rtlCol="0">
            <a:spAutoFit/>
          </a:bodyPr>
          <a:lstStyle/>
          <a:p>
            <a:r>
              <a:rPr lang="en-US" dirty="0" smtClean="0"/>
              <a:t>That is</a:t>
            </a:r>
            <a:endParaRPr lang="en-US" dirty="0"/>
          </a:p>
        </p:txBody>
      </p:sp>
      <p:pic>
        <p:nvPicPr>
          <p:cNvPr id="21" name="Picture 20"/>
          <p:cNvPicPr>
            <a:picLocks noChangeAspect="1"/>
          </p:cNvPicPr>
          <p:nvPr/>
        </p:nvPicPr>
        <p:blipFill>
          <a:blip r:embed="rId3"/>
          <a:stretch>
            <a:fillRect/>
          </a:stretch>
        </p:blipFill>
        <p:spPr>
          <a:xfrm>
            <a:off x="822325" y="2426810"/>
            <a:ext cx="3915514" cy="818931"/>
          </a:xfrm>
          <a:prstGeom prst="rect">
            <a:avLst/>
          </a:prstGeom>
        </p:spPr>
      </p:pic>
      <p:pic>
        <p:nvPicPr>
          <p:cNvPr id="23" name="Picture 22"/>
          <p:cNvPicPr>
            <a:picLocks noChangeAspect="1"/>
          </p:cNvPicPr>
          <p:nvPr/>
        </p:nvPicPr>
        <p:blipFill>
          <a:blip r:embed="rId4"/>
          <a:stretch>
            <a:fillRect/>
          </a:stretch>
        </p:blipFill>
        <p:spPr>
          <a:xfrm>
            <a:off x="925770" y="4231231"/>
            <a:ext cx="3568303" cy="822960"/>
          </a:xfrm>
          <a:prstGeom prst="rect">
            <a:avLst/>
          </a:prstGeom>
        </p:spPr>
      </p:pic>
    </p:spTree>
    <p:extLst>
      <p:ext uri="{BB962C8B-B14F-4D97-AF65-F5344CB8AC3E}">
        <p14:creationId xmlns:p14="http://schemas.microsoft.com/office/powerpoint/2010/main" val="247362972"/>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5541"/>
            <a:ext cx="8229600" cy="3539861"/>
          </a:xfrm>
        </p:spPr>
        <p:txBody>
          <a:bodyPr/>
          <a:lstStyle/>
          <a:p>
            <a:r>
              <a:rPr lang="en-US" dirty="0" smtClean="0"/>
              <a:t>Mutation analysis is a way of evaluating test suite adequacy, which is expensive.</a:t>
            </a:r>
            <a:br>
              <a:rPr lang="en-US" dirty="0" smtClean="0"/>
            </a:br>
            <a:r>
              <a:rPr lang="en-US" dirty="0"/>
              <a:t/>
            </a:r>
            <a:br>
              <a:rPr lang="en-US" dirty="0"/>
            </a:br>
            <a:r>
              <a:rPr lang="en-US" dirty="0" smtClean="0"/>
              <a:t>Our work is on determining how to accurately approximate mutation score cheaply.</a:t>
            </a:r>
            <a:br>
              <a:rPr lang="en-US" dirty="0" smtClean="0"/>
            </a:br>
            <a:r>
              <a:rPr lang="en-US" dirty="0" smtClean="0"/>
              <a:t/>
            </a:r>
            <a:br>
              <a:rPr lang="en-US" dirty="0" smtClean="0"/>
            </a:br>
            <a:r>
              <a:rPr lang="en-US" dirty="0" smtClean="0"/>
              <a:t/>
            </a:r>
            <a:br>
              <a:rPr lang="en-US" dirty="0" smtClean="0"/>
            </a:br>
            <a:r>
              <a:rPr lang="en-US" b="1" dirty="0" smtClean="0"/>
              <a:t>Spoiler</a:t>
            </a:r>
            <a:r>
              <a:rPr lang="en-US" dirty="0" smtClean="0"/>
              <a:t>: </a:t>
            </a:r>
            <a:br>
              <a:rPr lang="en-US" dirty="0" smtClean="0"/>
            </a:br>
            <a:r>
              <a:rPr lang="en-US" dirty="0" smtClean="0"/>
              <a:t>You only need 1,000 mutants for accurate mutation analysis irrespective of size of the program.</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a:t>
            </a:fld>
            <a:endParaRPr lang="en-US"/>
          </a:p>
        </p:txBody>
      </p:sp>
      <p:sp>
        <p:nvSpPr>
          <p:cNvPr id="7" name="Title 1"/>
          <p:cNvSpPr txBox="1">
            <a:spLocks/>
          </p:cNvSpPr>
          <p:nvPr/>
        </p:nvSpPr>
        <p:spPr bwMode="auto">
          <a:xfrm>
            <a:off x="457200" y="457200"/>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a:lstStyle>
          <a:p>
            <a:r>
              <a:rPr lang="en-US" smtClean="0"/>
              <a:t>What this talk is about</a:t>
            </a:r>
            <a:endParaRPr lang="en-US"/>
          </a:p>
        </p:txBody>
      </p:sp>
    </p:spTree>
    <p:extLst>
      <p:ext uri="{BB962C8B-B14F-4D97-AF65-F5344CB8AC3E}">
        <p14:creationId xmlns:p14="http://schemas.microsoft.com/office/powerpoint/2010/main" val="402719403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19</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grpSp>
        <p:nvGrpSpPr>
          <p:cNvPr id="7" name="Group 6"/>
          <p:cNvGrpSpPr/>
          <p:nvPr/>
        </p:nvGrpSpPr>
        <p:grpSpPr>
          <a:xfrm>
            <a:off x="1783758" y="2696869"/>
            <a:ext cx="2176748" cy="2203189"/>
            <a:chOff x="351465" y="3477969"/>
            <a:chExt cx="2176748" cy="2203189"/>
          </a:xfrm>
        </p:grpSpPr>
        <p:cxnSp>
          <p:nvCxnSpPr>
            <p:cNvPr id="8" name="Straight Connector 7"/>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9" name="Straight Connector 8"/>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0" name="TextBox 9"/>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1" name="Straight Arrow Connector 10"/>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2" name="TextBox 11"/>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3" name="Straight Arrow Connector 12"/>
          <p:cNvCxnSpPr/>
          <p:nvPr/>
        </p:nvCxnSpPr>
        <p:spPr bwMode="auto">
          <a:xfrm flipV="1">
            <a:off x="2045068" y="4237329"/>
            <a:ext cx="779883" cy="423562"/>
          </a:xfrm>
          <a:prstGeom prst="straightConnector1">
            <a:avLst/>
          </a:prstGeom>
          <a:solidFill>
            <a:schemeClr val="accent1"/>
          </a:solidFill>
          <a:ln w="38100" cap="flat" cmpd="sng" algn="ctr">
            <a:solidFill>
              <a:srgbClr val="0000FF"/>
            </a:solidFill>
            <a:prstDash val="solid"/>
            <a:round/>
            <a:headEnd type="none" w="med" len="med"/>
            <a:tailEnd type="none"/>
          </a:ln>
          <a:effectLst/>
        </p:spPr>
      </p:cxnSp>
      <p:cxnSp>
        <p:nvCxnSpPr>
          <p:cNvPr id="15" name="Straight Arrow Connector 14"/>
          <p:cNvCxnSpPr/>
          <p:nvPr/>
        </p:nvCxnSpPr>
        <p:spPr bwMode="auto">
          <a:xfrm>
            <a:off x="2824951" y="4249200"/>
            <a:ext cx="1135555" cy="0"/>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20" name="TextBox 19"/>
          <p:cNvSpPr txBox="1"/>
          <p:nvPr/>
        </p:nvSpPr>
        <p:spPr>
          <a:xfrm>
            <a:off x="787841" y="5191431"/>
            <a:ext cx="7898959" cy="461665"/>
          </a:xfrm>
          <a:prstGeom prst="rect">
            <a:avLst/>
          </a:prstGeom>
          <a:noFill/>
        </p:spPr>
        <p:txBody>
          <a:bodyPr wrap="square" rtlCol="0">
            <a:spAutoFit/>
          </a:bodyPr>
          <a:lstStyle/>
          <a:p>
            <a:r>
              <a:rPr lang="en-US" sz="2400" dirty="0" smtClean="0"/>
              <a:t>Sample size no longer dependent on mutant population!</a:t>
            </a:r>
            <a:endParaRPr lang="en-US" sz="2400" dirty="0"/>
          </a:p>
        </p:txBody>
      </p:sp>
    </p:spTree>
    <p:extLst>
      <p:ext uri="{BB962C8B-B14F-4D97-AF65-F5344CB8AC3E}">
        <p14:creationId xmlns:p14="http://schemas.microsoft.com/office/powerpoint/2010/main" val="521030786"/>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the gap between theory and practice?</a:t>
            </a:r>
            <a:endParaRPr lang="en-US" dirty="0"/>
          </a:p>
        </p:txBody>
      </p:sp>
      <p:sp>
        <p:nvSpPr>
          <p:cNvPr id="3" name="Content Placeholder 2"/>
          <p:cNvSpPr>
            <a:spLocks noGrp="1"/>
          </p:cNvSpPr>
          <p:nvPr>
            <p:ph idx="1"/>
          </p:nvPr>
        </p:nvSpPr>
        <p:spPr/>
        <p:txBody>
          <a:bodyPr/>
          <a:lstStyle/>
          <a:p>
            <a:pPr marL="0" indent="0">
              <a:buNone/>
            </a:pPr>
            <a:r>
              <a:rPr lang="en-US" dirty="0" smtClean="0"/>
              <a:t>For theory, we assumed the worst case scenario for the limit</a:t>
            </a:r>
          </a:p>
          <a:p>
            <a:pPr marL="0" indent="0">
              <a:buNone/>
            </a:pPr>
            <a:endParaRPr lang="en-US" dirty="0" smtClean="0"/>
          </a:p>
          <a:p>
            <a:r>
              <a:rPr lang="en-US" dirty="0" smtClean="0"/>
              <a:t>Independence (in comparison to similar mutants)</a:t>
            </a:r>
          </a:p>
          <a:p>
            <a:r>
              <a:rPr lang="en-US" dirty="0" smtClean="0"/>
              <a:t>But in </a:t>
            </a:r>
            <a:r>
              <a:rPr lang="en-US" dirty="0"/>
              <a:t>the real world, mutants are often very </a:t>
            </a:r>
            <a:r>
              <a:rPr lang="en-US" dirty="0" smtClean="0"/>
              <a:t>similar</a:t>
            </a:r>
          </a:p>
          <a:p>
            <a:pPr marL="0" indent="0">
              <a:buNone/>
            </a:pPr>
            <a:endParaRPr lang="en-US" dirty="0" smtClean="0"/>
          </a:p>
          <a:p>
            <a:r>
              <a:rPr lang="en-US" dirty="0" smtClean="0"/>
              <a:t>A mutation score near 50% is harder to accurately estimate than a score near 1% or 99%</a:t>
            </a:r>
            <a:endParaRPr lang="en-US" dirty="0"/>
          </a:p>
          <a:p>
            <a:r>
              <a:rPr lang="en-US" dirty="0" smtClean="0"/>
              <a:t>The scores of individual projects are much more widely distributed.</a:t>
            </a:r>
          </a:p>
          <a:p>
            <a:endParaRPr lang="en-US" dirty="0"/>
          </a:p>
          <a:p>
            <a:pPr marL="0" indent="0">
              <a:buNone/>
            </a:pPr>
            <a:r>
              <a:rPr lang="en-US" dirty="0" smtClean="0"/>
              <a:t>The real world is often more forgiving than the theory!</a:t>
            </a:r>
          </a:p>
          <a:p>
            <a:pPr marL="0" indent="0">
              <a:buNone/>
            </a:pP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20</a:t>
            </a:fld>
            <a:endParaRPr lang="en-US"/>
          </a:p>
        </p:txBody>
      </p:sp>
    </p:spTree>
    <p:extLst>
      <p:ext uri="{BB962C8B-B14F-4D97-AF65-F5344CB8AC3E}">
        <p14:creationId xmlns:p14="http://schemas.microsoft.com/office/powerpoint/2010/main" val="325828028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July 12, 2016</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21</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4105247445"/>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July 12, 2016</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22</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
        <p:nvSpPr>
          <p:cNvPr id="2" name="Multiply 1"/>
          <p:cNvSpPr/>
          <p:nvPr/>
        </p:nvSpPr>
        <p:spPr bwMode="auto">
          <a:xfrm>
            <a:off x="5412375" y="2548606"/>
            <a:ext cx="2872423" cy="2678056"/>
          </a:xfrm>
          <a:prstGeom prst="mathMultiply">
            <a:avLst>
              <a:gd name="adj1" fmla="val 8542"/>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00569214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July 12, 2016</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23</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76857"/>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759076" y="3076857"/>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4973332" y="4014597"/>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21407" y="4014597"/>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cxnSp>
        <p:nvCxnSpPr>
          <p:cNvPr id="33" name="Straight Connector 32"/>
          <p:cNvCxnSpPr/>
          <p:nvPr/>
        </p:nvCxnSpPr>
        <p:spPr bwMode="auto">
          <a:xfrm flipV="1">
            <a:off x="5594173" y="3169232"/>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133253"/>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95422"/>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52254" y="3831923"/>
            <a:ext cx="2238219" cy="276999"/>
          </a:xfrm>
          <a:prstGeom prst="rect">
            <a:avLst/>
          </a:prstGeom>
          <a:noFill/>
        </p:spPr>
        <p:txBody>
          <a:bodyPr wrap="square" rtlCol="0">
            <a:spAutoFit/>
          </a:bodyPr>
          <a:lstStyle/>
          <a:p>
            <a:r>
              <a:rPr lang="en-US" sz="1200" dirty="0" smtClean="0"/>
              <a:t>Effort for mutation analysis</a:t>
            </a:r>
            <a:endParaRPr lang="en-US" sz="1200" dirty="0"/>
          </a:p>
        </p:txBody>
      </p:sp>
      <p:cxnSp>
        <p:nvCxnSpPr>
          <p:cNvPr id="4" name="Straight Arrow Connector 3"/>
          <p:cNvCxnSpPr/>
          <p:nvPr/>
        </p:nvCxnSpPr>
        <p:spPr bwMode="auto">
          <a:xfrm flipV="1">
            <a:off x="5594173" y="3183684"/>
            <a:ext cx="1812422" cy="1911738"/>
          </a:xfrm>
          <a:prstGeom prst="straightConnector1">
            <a:avLst/>
          </a:prstGeom>
          <a:solidFill>
            <a:schemeClr val="accent1"/>
          </a:solidFill>
          <a:ln w="9525" cap="flat" cmpd="sng" algn="ctr">
            <a:solidFill>
              <a:schemeClr val="tx1"/>
            </a:solidFill>
            <a:prstDash val="dash"/>
            <a:round/>
            <a:headEnd type="none" w="med" len="med"/>
            <a:tailEnd type="arrow"/>
          </a:ln>
          <a:effectLst/>
        </p:spPr>
      </p:cxnSp>
      <p:cxnSp>
        <p:nvCxnSpPr>
          <p:cNvPr id="30" name="Straight Arrow Connector 29"/>
          <p:cNvCxnSpPr/>
          <p:nvPr/>
        </p:nvCxnSpPr>
        <p:spPr bwMode="auto">
          <a:xfrm flipV="1">
            <a:off x="5722833" y="2790064"/>
            <a:ext cx="1812422" cy="191173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6" name="Straight Connector 5"/>
          <p:cNvCxnSpPr/>
          <p:nvPr/>
        </p:nvCxnSpPr>
        <p:spPr bwMode="auto">
          <a:xfrm flipV="1">
            <a:off x="5609863" y="4701802"/>
            <a:ext cx="112970" cy="393621"/>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4" name="TextBox 13"/>
          <p:cNvSpPr txBox="1"/>
          <p:nvPr/>
        </p:nvSpPr>
        <p:spPr>
          <a:xfrm>
            <a:off x="6884337" y="4014597"/>
            <a:ext cx="2005952" cy="646331"/>
          </a:xfrm>
          <a:prstGeom prst="rect">
            <a:avLst/>
          </a:prstGeom>
          <a:noFill/>
        </p:spPr>
        <p:txBody>
          <a:bodyPr wrap="square" rtlCol="0">
            <a:spAutoFit/>
          </a:bodyPr>
          <a:lstStyle/>
          <a:p>
            <a:r>
              <a:rPr lang="en-US" dirty="0" smtClean="0"/>
              <a:t>Single test suite run for coverage</a:t>
            </a:r>
            <a:endParaRPr lang="en-US" dirty="0"/>
          </a:p>
        </p:txBody>
      </p:sp>
      <p:sp>
        <p:nvSpPr>
          <p:cNvPr id="15" name="Left Arrow 14"/>
          <p:cNvSpPr/>
          <p:nvPr/>
        </p:nvSpPr>
        <p:spPr bwMode="auto">
          <a:xfrm rot="2096912">
            <a:off x="6884337" y="3777193"/>
            <a:ext cx="320476" cy="237404"/>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49979789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24</a:t>
            </a:fld>
            <a:endParaRPr lang="en-US"/>
          </a:p>
        </p:txBody>
      </p:sp>
      <p:sp>
        <p:nvSpPr>
          <p:cNvPr id="3" name="TextBox 2"/>
          <p:cNvSpPr txBox="1"/>
          <p:nvPr/>
        </p:nvSpPr>
        <p:spPr>
          <a:xfrm>
            <a:off x="822325" y="1222629"/>
            <a:ext cx="6465575" cy="2677656"/>
          </a:xfrm>
          <a:prstGeom prst="rect">
            <a:avLst/>
          </a:prstGeom>
          <a:noFill/>
        </p:spPr>
        <p:txBody>
          <a:bodyPr wrap="square" rtlCol="0">
            <a:spAutoFit/>
          </a:bodyPr>
          <a:lstStyle/>
          <a:p>
            <a:pPr marL="285750" indent="-285750">
              <a:buFont typeface="Arial"/>
              <a:buChar char="•"/>
            </a:pPr>
            <a:r>
              <a:rPr lang="en-US" sz="2400" dirty="0"/>
              <a:t>Mutation analysis is not hard. </a:t>
            </a:r>
            <a:endParaRPr lang="en-US" sz="2400" dirty="0" smtClean="0"/>
          </a:p>
          <a:p>
            <a:pPr marL="285750" indent="-285750">
              <a:buFont typeface="Arial"/>
              <a:buChar char="•"/>
            </a:pPr>
            <a:endParaRPr lang="en-US" sz="2400" dirty="0"/>
          </a:p>
          <a:p>
            <a:pPr marL="285750" indent="-285750">
              <a:buFont typeface="Arial"/>
              <a:buChar char="•"/>
            </a:pPr>
            <a:r>
              <a:rPr lang="en-US" sz="2400" dirty="0" smtClean="0"/>
              <a:t>Accurately estimate mutation</a:t>
            </a:r>
            <a:r>
              <a:rPr lang="en-US" sz="2400" dirty="0" smtClean="0">
                <a:solidFill>
                  <a:srgbClr val="493C31"/>
                </a:solidFill>
              </a:rPr>
              <a:t> score </a:t>
            </a:r>
            <a:r>
              <a:rPr lang="en-US" sz="2400" dirty="0" smtClean="0"/>
              <a:t>with just 1,000 mutants for real world test suites.</a:t>
            </a:r>
          </a:p>
          <a:p>
            <a:pPr marL="285750" indent="-285750">
              <a:buFont typeface="Arial"/>
              <a:buChar char="•"/>
            </a:pPr>
            <a:endParaRPr lang="en-US" sz="2400" dirty="0"/>
          </a:p>
          <a:p>
            <a:pPr marL="285750" indent="-285750">
              <a:buFont typeface="Arial"/>
              <a:buChar char="•"/>
            </a:pPr>
            <a:r>
              <a:rPr lang="en-US" sz="2400" dirty="0" smtClean="0"/>
              <a:t>Incorporate </a:t>
            </a:r>
            <a:r>
              <a:rPr lang="en-US" sz="2400" dirty="0"/>
              <a:t>mutation analysis of your test suite for you continuous </a:t>
            </a:r>
            <a:r>
              <a:rPr lang="en-US" sz="2400" dirty="0" smtClean="0"/>
              <a:t>builds.</a:t>
            </a:r>
            <a:endParaRPr lang="en-US" sz="2400" dirty="0"/>
          </a:p>
        </p:txBody>
      </p:sp>
      <p:sp>
        <p:nvSpPr>
          <p:cNvPr id="6" name="Title 1"/>
          <p:cNvSpPr>
            <a:spLocks noGrp="1"/>
          </p:cNvSpPr>
          <p:nvPr>
            <p:ph type="title"/>
          </p:nvPr>
        </p:nvSpPr>
        <p:spPr>
          <a:xfrm>
            <a:off x="457200" y="457200"/>
            <a:ext cx="8229600" cy="685800"/>
          </a:xfrm>
        </p:spPr>
        <p:txBody>
          <a:bodyPr/>
          <a:lstStyle/>
          <a:p>
            <a:pPr eaLnBrk="1" hangingPunct="1"/>
            <a:r>
              <a:rPr lang="en-US" dirty="0" smtClean="0">
                <a:latin typeface="Cambria" charset="0"/>
                <a:ea typeface="MS PGothic" charset="0"/>
              </a:rPr>
              <a:t>Conclusion</a:t>
            </a:r>
            <a:endParaRPr dirty="0">
              <a:latin typeface="Cambria" charset="0"/>
              <a:ea typeface="MS PGothic" charset="0"/>
            </a:endParaRPr>
          </a:p>
        </p:txBody>
      </p:sp>
    </p:spTree>
    <p:extLst>
      <p:ext uri="{BB962C8B-B14F-4D97-AF65-F5344CB8AC3E}">
        <p14:creationId xmlns:p14="http://schemas.microsoft.com/office/powerpoint/2010/main" val="3906823037"/>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July 12,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1411179" y="5072367"/>
            <a:ext cx="6054763" cy="369332"/>
          </a:xfrm>
          <a:prstGeom prst="rect">
            <a:avLst/>
          </a:prstGeom>
          <a:noFill/>
        </p:spPr>
        <p:txBody>
          <a:bodyPr wrap="square" rtlCol="0">
            <a:spAutoFit/>
          </a:bodyPr>
          <a:lstStyle/>
          <a:p>
            <a:r>
              <a:rPr lang="en-US" sz="1800" b="1" dirty="0" smtClean="0"/>
              <a:t>Even simple short well-known programs can hide bugs.</a:t>
            </a:r>
            <a:endParaRPr lang="en-US" sz="1800" b="1" dirty="0"/>
          </a:p>
        </p:txBody>
      </p:sp>
      <p:sp>
        <p:nvSpPr>
          <p:cNvPr id="11" name="TextBox 10"/>
          <p:cNvSpPr txBox="1"/>
          <p:nvPr/>
        </p:nvSpPr>
        <p:spPr>
          <a:xfrm>
            <a:off x="822325" y="1763240"/>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chemeClr val="tx1">
                    <a:lumMod val="50000"/>
                  </a:schemeClr>
                </a:solidFill>
              </a:rPr>
              <a:t> (low + high) / 2;</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endParaRPr lang="en-US" sz="1400" b="1" dirty="0"/>
          </a:p>
        </p:txBody>
      </p:sp>
    </p:spTree>
    <p:extLst>
      <p:ext uri="{BB962C8B-B14F-4D97-AF65-F5344CB8AC3E}">
        <p14:creationId xmlns:p14="http://schemas.microsoft.com/office/powerpoint/2010/main" val="3386156499"/>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July 12,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2629326" y="5072367"/>
            <a:ext cx="2806925" cy="369332"/>
          </a:xfrm>
          <a:prstGeom prst="rect">
            <a:avLst/>
          </a:prstGeom>
          <a:noFill/>
        </p:spPr>
        <p:txBody>
          <a:bodyPr wrap="square" rtlCol="0">
            <a:spAutoFit/>
          </a:bodyPr>
          <a:lstStyle/>
          <a:p>
            <a:r>
              <a:rPr lang="en-US" sz="1800" b="1" dirty="0" smtClean="0"/>
              <a:t>So we rely on our tests</a:t>
            </a:r>
            <a:endParaRPr lang="en-US" sz="1800" b="1" dirty="0"/>
          </a:p>
        </p:txBody>
      </p:sp>
      <p:sp>
        <p:nvSpPr>
          <p:cNvPr id="11" name="TextBox 10"/>
          <p:cNvSpPr txBox="1"/>
          <p:nvPr/>
        </p:nvSpPr>
        <p:spPr>
          <a:xfrm>
            <a:off x="721346" y="1775375"/>
            <a:ext cx="3129307" cy="3139321"/>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rgbClr val="FF0000"/>
                </a:solidFill>
              </a:rPr>
              <a:t> </a:t>
            </a:r>
            <a:r>
              <a:rPr lang="en-US" sz="1000" b="1" dirty="0">
                <a:solidFill>
                  <a:srgbClr val="FF0000"/>
                </a:solidFill>
              </a:rPr>
              <a:t>(low + high) / 2</a:t>
            </a:r>
            <a:r>
              <a:rPr lang="en-US" sz="1000" dirty="0"/>
              <a:t>;</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r>
              <a:rPr lang="en-US" sz="1400" b="1" dirty="0" smtClean="0"/>
              <a:t> (Found 2006)</a:t>
            </a:r>
            <a:endParaRPr lang="en-US" sz="1400" b="1" dirty="0"/>
          </a:p>
        </p:txBody>
      </p:sp>
      <p:sp>
        <p:nvSpPr>
          <p:cNvPr id="10" name="TextBox 9"/>
          <p:cNvSpPr txBox="1"/>
          <p:nvPr/>
        </p:nvSpPr>
        <p:spPr>
          <a:xfrm>
            <a:off x="4354189" y="1775375"/>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smtClean="0"/>
              <a:t>=</a:t>
            </a:r>
            <a:r>
              <a:rPr lang="en-US" sz="1000" b="1" dirty="0" smtClean="0"/>
              <a:t> </a:t>
            </a:r>
            <a:r>
              <a:rPr lang="en-US" sz="1000" b="1" dirty="0" smtClean="0">
                <a:solidFill>
                  <a:srgbClr val="0000FF"/>
                </a:solidFill>
              </a:rPr>
              <a:t>low </a:t>
            </a:r>
            <a:r>
              <a:rPr lang="en-US" sz="1000" b="1" dirty="0">
                <a:solidFill>
                  <a:srgbClr val="0000FF"/>
                </a:solidFill>
              </a:rPr>
              <a:t>+ ((high - low) / 2)</a:t>
            </a:r>
            <a:r>
              <a:rPr lang="en-US" sz="1000" b="1" dirty="0" smtClean="0">
                <a:solidFill>
                  <a:srgbClr val="0000FF"/>
                </a:solidFill>
              </a:rPr>
              <a:t>;</a:t>
            </a:r>
            <a:endParaRPr lang="en-US" sz="1000" b="1" dirty="0">
              <a:solidFill>
                <a:srgbClr val="0000FF"/>
              </a:solidFill>
            </a:endParaRP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Fix</a:t>
            </a:r>
            <a:endParaRPr lang="en-US" sz="1400" b="1" dirty="0"/>
          </a:p>
        </p:txBody>
      </p:sp>
    </p:spTree>
    <p:extLst>
      <p:ext uri="{BB962C8B-B14F-4D97-AF65-F5344CB8AC3E}">
        <p14:creationId xmlns:p14="http://schemas.microsoft.com/office/powerpoint/2010/main" val="418779155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July 12, 2016</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a:t>
            </a:fld>
            <a:endParaRPr lang="en-US">
              <a:solidFill>
                <a:srgbClr val="717171"/>
              </a:solidFill>
              <a:latin typeface="Verdana" charset="0"/>
            </a:endParaRPr>
          </a:p>
        </p:txBody>
      </p:sp>
      <p:sp>
        <p:nvSpPr>
          <p:cNvPr id="27" name="Shape 56"/>
          <p:cNvSpPr txBox="1"/>
          <p:nvPr/>
        </p:nvSpPr>
        <p:spPr>
          <a:xfrm>
            <a:off x="1079980" y="4754754"/>
            <a:ext cx="6350207" cy="782407"/>
          </a:xfrm>
          <a:prstGeom prst="rect">
            <a:avLst/>
          </a:prstGeom>
          <a:noFill/>
          <a:ln>
            <a:noFill/>
          </a:ln>
        </p:spPr>
        <p:txBody>
          <a:bodyPr lIns="91425" tIns="91425" rIns="91425" bIns="91425" anchor="t" anchorCtr="0">
            <a:noAutofit/>
          </a:bodyPr>
          <a:lstStyle/>
          <a:p>
            <a:pPr>
              <a:spcBef>
                <a:spcPts val="0"/>
              </a:spcBef>
              <a:buNone/>
            </a:pPr>
            <a:r>
              <a:rPr lang="en-US" sz="1800" dirty="0" smtClean="0"/>
              <a:t>So : How do we test our tests?</a:t>
            </a:r>
            <a:endParaRPr sz="1800" dirty="0"/>
          </a:p>
        </p:txBody>
      </p:sp>
      <p:sp>
        <p:nvSpPr>
          <p:cNvPr id="28" name="TextBox 27"/>
          <p:cNvSpPr txBox="1"/>
          <p:nvPr/>
        </p:nvSpPr>
        <p:spPr>
          <a:xfrm>
            <a:off x="3066715" y="3440240"/>
            <a:ext cx="4634865" cy="584776"/>
          </a:xfrm>
          <a:prstGeom prst="rect">
            <a:avLst/>
          </a:prstGeom>
          <a:noFill/>
        </p:spPr>
        <p:txBody>
          <a:bodyPr wrap="square" rtlCol="0">
            <a:spAutoFit/>
          </a:bodyPr>
          <a:lstStyle/>
          <a:p>
            <a:r>
              <a:rPr lang="en-US" sz="1600" b="1" dirty="0" smtClean="0"/>
              <a:t>Up to 65% unit tests in OSS Projects sampled have inadequate asserts</a:t>
            </a:r>
            <a:r>
              <a:rPr lang="en-US" sz="1100" b="1" dirty="0" smtClean="0"/>
              <a:t>[zhi-issta13]</a:t>
            </a:r>
            <a:endParaRPr lang="en-US" sz="1800" b="1" dirty="0"/>
          </a:p>
        </p:txBody>
      </p:sp>
      <p:sp>
        <p:nvSpPr>
          <p:cNvPr id="33" name="TextBox 32"/>
          <p:cNvSpPr txBox="1"/>
          <p:nvPr/>
        </p:nvSpPr>
        <p:spPr>
          <a:xfrm>
            <a:off x="457200" y="2330019"/>
            <a:ext cx="2609515" cy="1015663"/>
          </a:xfrm>
          <a:prstGeom prst="rect">
            <a:avLst/>
          </a:prstGeom>
          <a:noFill/>
        </p:spPr>
        <p:txBody>
          <a:bodyPr wrap="square" rtlCol="0">
            <a:spAutoFit/>
          </a:bodyPr>
          <a:lstStyle/>
          <a:p>
            <a:r>
              <a:rPr lang="en-US" sz="2000" b="1" dirty="0" smtClean="0"/>
              <a:t>How do we know our tests are good enough?</a:t>
            </a:r>
            <a:endParaRPr lang="en-US" sz="2000" b="1" dirty="0"/>
          </a:p>
        </p:txBody>
      </p:sp>
      <p:sp>
        <p:nvSpPr>
          <p:cNvPr id="35" name="TextBox 34"/>
          <p:cNvSpPr txBox="1"/>
          <p:nvPr/>
        </p:nvSpPr>
        <p:spPr>
          <a:xfrm>
            <a:off x="3066715" y="1143000"/>
            <a:ext cx="4634865" cy="646331"/>
          </a:xfrm>
          <a:prstGeom prst="rect">
            <a:avLst/>
          </a:prstGeom>
          <a:noFill/>
        </p:spPr>
        <p:txBody>
          <a:bodyPr wrap="square" rtlCol="0">
            <a:spAutoFit/>
          </a:bodyPr>
          <a:lstStyle/>
          <a:p>
            <a:r>
              <a:rPr lang="en-US" sz="1800" b="1" dirty="0" smtClean="0"/>
              <a:t>Rely on coverage to make sure our tests are good enough</a:t>
            </a:r>
            <a:r>
              <a:rPr lang="en-US" sz="1000" b="1" dirty="0" smtClean="0"/>
              <a:t> [gopinath-icse14]</a:t>
            </a:r>
            <a:r>
              <a:rPr lang="en-US" sz="1800" b="1" dirty="0" smtClean="0"/>
              <a:t>?</a:t>
            </a:r>
            <a:endParaRPr lang="en-US" sz="1800" b="1" dirty="0"/>
          </a:p>
        </p:txBody>
      </p:sp>
      <p:sp>
        <p:nvSpPr>
          <p:cNvPr id="36" name="TextBox 35"/>
          <p:cNvSpPr txBox="1"/>
          <p:nvPr/>
        </p:nvSpPr>
        <p:spPr>
          <a:xfrm>
            <a:off x="3066715" y="2209398"/>
            <a:ext cx="4634865" cy="646331"/>
          </a:xfrm>
          <a:prstGeom prst="rect">
            <a:avLst/>
          </a:prstGeom>
          <a:noFill/>
        </p:spPr>
        <p:txBody>
          <a:bodyPr wrap="square" rtlCol="0">
            <a:spAutoFit/>
          </a:bodyPr>
          <a:lstStyle/>
          <a:p>
            <a:r>
              <a:rPr lang="en-US" sz="1800" b="1" dirty="0" smtClean="0"/>
              <a:t>Depends completely on how good your assertions are</a:t>
            </a:r>
            <a:r>
              <a:rPr lang="en-US" sz="1000" b="1" dirty="0" smtClean="0"/>
              <a:t>[zhang-fse15]</a:t>
            </a:r>
            <a:endParaRPr lang="en-US" sz="1000" b="1" dirty="0"/>
          </a:p>
        </p:txBody>
      </p:sp>
      <p:pic>
        <p:nvPicPr>
          <p:cNvPr id="2" name="Picture 1" descr="Turtletow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1580" y="457200"/>
            <a:ext cx="1417810" cy="6311016"/>
          </a:xfrm>
          <a:prstGeom prst="rect">
            <a:avLst/>
          </a:prstGeom>
        </p:spPr>
      </p:pic>
    </p:spTree>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pPr eaLnBrk="1" hangingPunct="1"/>
            <a:r>
              <a:rPr dirty="0">
                <a:latin typeface="Cambria" charset="0"/>
                <a:ea typeface="MS PGothic" charset="0"/>
              </a:rPr>
              <a:t>What is mutation analysis</a:t>
            </a:r>
            <a:r>
              <a:rPr dirty="0" smtClean="0">
                <a:latin typeface="Cambria" charset="0"/>
                <a:ea typeface="MS PGothic" charset="0"/>
              </a:rPr>
              <a:t>?</a:t>
            </a:r>
            <a:endParaRPr dirty="0">
              <a:latin typeface="Cambria" charset="0"/>
              <a:ea typeface="MS PGothic" charset="0"/>
            </a:endParaRPr>
          </a:p>
        </p:txBody>
      </p:sp>
      <p:sp>
        <p:nvSpPr>
          <p:cNvPr id="23554" name="Content Placeholder 2"/>
          <p:cNvSpPr>
            <a:spLocks noGrp="1"/>
          </p:cNvSpPr>
          <p:nvPr>
            <p:ph idx="1"/>
          </p:nvPr>
        </p:nvSpPr>
        <p:spPr/>
        <p:txBody>
          <a:bodyPr/>
          <a:lstStyle/>
          <a:p>
            <a:pPr eaLnBrk="1" hangingPunct="1">
              <a:buFontTx/>
              <a:buChar char="•"/>
            </a:pPr>
            <a:r>
              <a:rPr dirty="0">
                <a:latin typeface="Calibri" charset="0"/>
                <a:ea typeface="MS PGothic" charset="0"/>
              </a:rPr>
              <a:t>Generates fake bugs that looks like the real thing.</a:t>
            </a:r>
            <a:br>
              <a:rPr dirty="0">
                <a:latin typeface="Calibri" charset="0"/>
                <a:ea typeface="MS PGothic" charset="0"/>
              </a:rPr>
            </a:br>
            <a:endParaRPr dirty="0">
              <a:latin typeface="Calibri" charset="0"/>
              <a:ea typeface="MS PGothic" charset="0"/>
            </a:endParaRPr>
          </a:p>
          <a:p>
            <a:pPr>
              <a:buFont typeface="Arial" charset="0"/>
              <a:buChar char="•"/>
            </a:pPr>
            <a:r>
              <a:rPr dirty="0" smtClean="0">
                <a:latin typeface="Calibri" charset="0"/>
                <a:ea typeface="MS PGothic" charset="0"/>
              </a:rPr>
              <a:t>Used </a:t>
            </a:r>
            <a:r>
              <a:rPr dirty="0">
                <a:latin typeface="Calibri" charset="0"/>
                <a:ea typeface="MS PGothic" charset="0"/>
              </a:rPr>
              <a:t>in the industry as a stopping criteria for test suites</a:t>
            </a:r>
            <a:br>
              <a:rPr dirty="0">
                <a:latin typeface="Calibri" charset="0"/>
                <a:ea typeface="MS PGothic" charset="0"/>
              </a:rPr>
            </a:br>
            <a:endParaRPr dirty="0">
              <a:latin typeface="Calibri" charset="0"/>
              <a:ea typeface="MS PGothic" charset="0"/>
            </a:endParaRPr>
          </a:p>
          <a:p>
            <a:pPr>
              <a:buFont typeface="Arial" charset="0"/>
              <a:buChar char="•"/>
            </a:pPr>
            <a:r>
              <a:rPr dirty="0">
                <a:latin typeface="Calibri" charset="0"/>
                <a:ea typeface="MS PGothic" charset="0"/>
              </a:rPr>
              <a:t>Used by researchers to generate real looking faults, and hence judge the effectiveness of testing techniques</a:t>
            </a:r>
            <a:r>
              <a:rPr dirty="0" smtClean="0">
                <a:latin typeface="Calibri" charset="0"/>
                <a:ea typeface="MS PGothic" charset="0"/>
              </a:rPr>
              <a:t>.</a:t>
            </a:r>
            <a:endParaRPr lang="en-US" dirty="0" smtClean="0">
              <a:latin typeface="Calibri" charset="0"/>
              <a:ea typeface="MS PGothic" charset="0"/>
            </a:endParaRPr>
          </a:p>
          <a:p>
            <a:pPr>
              <a:buFont typeface="Arial" charset="0"/>
              <a:buChar char="•"/>
            </a:pPr>
            <a:endParaRPr lang="en-US" dirty="0" smtClean="0">
              <a:latin typeface="Calibri" charset="0"/>
              <a:ea typeface="MS PGothic" charset="0"/>
            </a:endParaRPr>
          </a:p>
          <a:p>
            <a:pPr>
              <a:buFont typeface="Arial" charset="0"/>
              <a:buChar char="•"/>
            </a:pPr>
            <a:r>
              <a:rPr lang="en-US" dirty="0" smtClean="0">
                <a:latin typeface="Calibri" charset="0"/>
                <a:ea typeface="MS PGothic" charset="0"/>
              </a:rPr>
              <a:t>Researchers have shown that mutants are similar to bugs </a:t>
            </a:r>
            <a:r>
              <a:rPr lang="en-US" sz="1400" dirty="0" smtClean="0">
                <a:latin typeface="Calibri" charset="0"/>
                <a:ea typeface="MS PGothic" charset="0"/>
              </a:rPr>
              <a:t>[just2014]</a:t>
            </a:r>
            <a:r>
              <a:rPr lang="en-US" dirty="0" smtClean="0">
                <a:latin typeface="Calibri" charset="0"/>
                <a:ea typeface="MS PGothic" charset="0"/>
              </a:rPr>
              <a:t>, and their detectability is similar to real faults </a:t>
            </a:r>
            <a:r>
              <a:rPr lang="en-US" sz="1400" dirty="0" smtClean="0">
                <a:latin typeface="Calibri" charset="0"/>
                <a:ea typeface="MS PGothic" charset="0"/>
              </a:rPr>
              <a:t>[andrews2005] </a:t>
            </a:r>
            <a:r>
              <a:rPr lang="en-US" dirty="0" smtClean="0">
                <a:latin typeface="Calibri" charset="0"/>
                <a:ea typeface="MS PGothic" charset="0"/>
              </a:rPr>
              <a:t> and tests with high mutation score is better able to detect hand seeded faults </a:t>
            </a:r>
            <a:r>
              <a:rPr lang="en-US" sz="1400" dirty="0" smtClean="0">
                <a:latin typeface="Calibri" charset="0"/>
                <a:ea typeface="MS PGothic" charset="0"/>
              </a:rPr>
              <a:t>[le2009] </a:t>
            </a:r>
            <a:r>
              <a:rPr lang="en-US" dirty="0" smtClean="0">
                <a:latin typeface="Calibri" charset="0"/>
                <a:ea typeface="MS PGothic" charset="0"/>
              </a:rPr>
              <a:t>than other test coverage metrics.</a:t>
            </a:r>
            <a:endParaRPr dirty="0">
              <a:latin typeface="Calibri" charset="0"/>
              <a:ea typeface="MS PGothic" charset="0"/>
            </a:endParaRPr>
          </a:p>
        </p:txBody>
      </p:sp>
      <p:sp>
        <p:nvSpPr>
          <p:cNvPr id="23555"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8774129F-DA42-9948-98A2-7C57ED2E808C}" type="datetime4">
              <a:rPr lang="en-US" sz="1100">
                <a:cs typeface="Calibri" charset="0"/>
              </a:rPr>
              <a:pPr/>
              <a:t>July 12, 2016</a:t>
            </a:fld>
            <a:endParaRPr lang="en-US" sz="1100">
              <a:cs typeface="Calibri" charset="0"/>
            </a:endParaRPr>
          </a:p>
        </p:txBody>
      </p:sp>
      <p:sp>
        <p:nvSpPr>
          <p:cNvPr id="23556"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613BDBB-A2DD-7C46-8C20-117C663737AF}" type="slidenum">
              <a:rPr lang="en-US" sz="1100">
                <a:cs typeface="Calibri" charset="0"/>
              </a:rPr>
              <a:pPr/>
              <a:t>5</a:t>
            </a:fld>
            <a:endParaRPr lang="en-US" sz="1100">
              <a:cs typeface="Calibri" charset="0"/>
            </a:endParaRPr>
          </a:p>
        </p:txBody>
      </p:sp>
      <p:sp>
        <p:nvSpPr>
          <p:cNvPr id="23558"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3424238" y="4695092"/>
            <a:ext cx="2941393" cy="2069954"/>
            <a:chOff x="3424238" y="4337050"/>
            <a:chExt cx="3235325" cy="2160588"/>
          </a:xfrm>
        </p:grpSpPr>
        <p:pic>
          <p:nvPicPr>
            <p:cNvPr id="23557"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433705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9" name="TextBox 9"/>
            <p:cNvSpPr txBox="1">
              <a:spLocks noChangeArrowheads="1"/>
            </p:cNvSpPr>
            <p:nvPr/>
          </p:nvSpPr>
          <p:spPr bwMode="auto">
            <a:xfrm>
              <a:off x="4140200" y="4992688"/>
              <a:ext cx="2841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pPr eaLnBrk="1" hangingPunct="1"/>
              <a:r>
                <a:rPr lang="en-US" sz="3200" b="1">
                  <a:cs typeface="Calibri" charset="0"/>
                </a:rPr>
                <a:t>?</a:t>
              </a:r>
              <a:endParaRPr lang="en-US" sz="1800" b="1">
                <a:cs typeface="Calibri" charset="0"/>
              </a:endParaRPr>
            </a:p>
          </p:txBody>
        </p:sp>
      </p:grpSp>
    </p:spTree>
    <p:extLst>
      <p:ext uri="{BB962C8B-B14F-4D97-AF65-F5344CB8AC3E}">
        <p14:creationId xmlns:p14="http://schemas.microsoft.com/office/powerpoint/2010/main" val="15507584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p:txBody>
          <a:bodyPr/>
          <a:lstStyle/>
          <a:p>
            <a:pPr eaLnBrk="1" hangingPunct="1"/>
            <a:r>
              <a:rPr>
                <a:latin typeface="Cambria" charset="0"/>
                <a:ea typeface="MS PGothic" charset="0"/>
              </a:rPr>
              <a:t>How does it work?</a:t>
            </a:r>
          </a:p>
        </p:txBody>
      </p:sp>
      <p:sp>
        <p:nvSpPr>
          <p:cNvPr id="25602"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We rarely know about </a:t>
            </a:r>
            <a:r>
              <a:rPr dirty="0" smtClean="0">
                <a:latin typeface="Calibri" charset="0"/>
                <a:ea typeface="MS PGothic" charset="0"/>
              </a:rPr>
              <a:t>all </a:t>
            </a:r>
            <a:r>
              <a:rPr dirty="0">
                <a:latin typeface="Calibri" charset="0"/>
                <a:ea typeface="MS PGothic" charset="0"/>
              </a:rPr>
              <a:t>bugs </a:t>
            </a:r>
            <a:r>
              <a:rPr lang="en-US" dirty="0" smtClean="0">
                <a:latin typeface="Calibri" charset="0"/>
                <a:ea typeface="MS PGothic" charset="0"/>
              </a:rPr>
              <a:t>in a code base</a:t>
            </a:r>
            <a:r>
              <a:rPr dirty="0" smtClean="0">
                <a:latin typeface="Calibri" charset="0"/>
                <a:ea typeface="MS PGothic" charset="0"/>
              </a:rPr>
              <a:t>.</a:t>
            </a:r>
            <a:r>
              <a:rPr dirty="0">
                <a:latin typeface="Calibri" charset="0"/>
                <a:ea typeface="MS PGothic" charset="0"/>
              </a:rPr>
              <a:t/>
            </a:r>
            <a:br>
              <a:rPr dirty="0">
                <a:latin typeface="Calibri" charset="0"/>
                <a:ea typeface="MS PGothic" charset="0"/>
              </a:rPr>
            </a:br>
            <a:endParaRPr dirty="0">
              <a:latin typeface="Calibri" charset="0"/>
              <a:ea typeface="MS PGothic" charset="0"/>
            </a:endParaRPr>
          </a:p>
          <a:p>
            <a:pPr eaLnBrk="1" hangingPunct="1">
              <a:buFontTx/>
              <a:buChar char="•"/>
            </a:pPr>
            <a:r>
              <a:rPr dirty="0">
                <a:latin typeface="Calibri" charset="0"/>
                <a:ea typeface="MS PGothic" charset="0"/>
              </a:rPr>
              <a:t>Deterministically </a:t>
            </a:r>
            <a:r>
              <a:rPr dirty="0" smtClean="0">
                <a:latin typeface="Calibri" charset="0"/>
                <a:ea typeface="MS PGothic" charset="0"/>
              </a:rPr>
              <a:t>insert </a:t>
            </a:r>
            <a:r>
              <a:rPr lang="en-US" b="1" dirty="0" smtClean="0">
                <a:latin typeface="Calibri" charset="0"/>
                <a:ea typeface="MS PGothic" charset="0"/>
              </a:rPr>
              <a:t>exhaustive</a:t>
            </a:r>
            <a:r>
              <a:rPr lang="en-US" dirty="0" smtClean="0">
                <a:latin typeface="Calibri" charset="0"/>
                <a:ea typeface="MS PGothic" charset="0"/>
              </a:rPr>
              <a:t> first order </a:t>
            </a:r>
            <a:r>
              <a:rPr dirty="0" smtClean="0">
                <a:latin typeface="Calibri" charset="0"/>
                <a:ea typeface="MS PGothic" charset="0"/>
              </a:rPr>
              <a:t>faults </a:t>
            </a:r>
            <a:r>
              <a:rPr dirty="0">
                <a:latin typeface="Calibri" charset="0"/>
                <a:ea typeface="MS PGothic" charset="0"/>
              </a:rPr>
              <a:t>against which test suites can be judged</a:t>
            </a:r>
            <a:r>
              <a:rPr dirty="0" smtClean="0">
                <a:latin typeface="Calibri" charset="0"/>
                <a:ea typeface="MS PGothic" charset="0"/>
              </a:rPr>
              <a:t>.</a:t>
            </a:r>
            <a:r>
              <a:rPr lang="en-US" dirty="0" smtClean="0">
                <a:latin typeface="Calibri" charset="0"/>
                <a:ea typeface="MS PGothic" charset="0"/>
              </a:rPr>
              <a:t> </a:t>
            </a:r>
            <a:endParaRPr b="1" dirty="0">
              <a:latin typeface="Calibri" charset="0"/>
              <a:ea typeface="MS PGothic" charset="0"/>
            </a:endParaRPr>
          </a:p>
        </p:txBody>
      </p:sp>
      <p:sp>
        <p:nvSpPr>
          <p:cNvPr id="25603"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91C4D1C1-8779-EF46-9C10-F95700F96301}" type="datetime4">
              <a:rPr lang="en-US" sz="1100">
                <a:cs typeface="Calibri" charset="0"/>
              </a:rPr>
              <a:pPr/>
              <a:t>July 12, 2016</a:t>
            </a:fld>
            <a:endParaRPr lang="en-US" sz="1100">
              <a:cs typeface="Calibri" charset="0"/>
            </a:endParaRPr>
          </a:p>
        </p:txBody>
      </p:sp>
      <p:sp>
        <p:nvSpPr>
          <p:cNvPr id="2560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EBDC11A8-DF59-4B49-BAD7-871765F8DCCE}" type="slidenum">
              <a:rPr lang="en-US" sz="1100">
                <a:cs typeface="Calibri" charset="0"/>
              </a:rPr>
              <a:pPr/>
              <a:t>6</a:t>
            </a:fld>
            <a:endParaRPr lang="en-US" sz="1100">
              <a:cs typeface="Calibri" charset="0"/>
            </a:endParaRPr>
          </a:p>
        </p:txBody>
      </p:sp>
      <p:sp>
        <p:nvSpPr>
          <p:cNvPr id="25606"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5908675" y="4011612"/>
            <a:ext cx="3235325" cy="2160588"/>
            <a:chOff x="3424238" y="3670300"/>
            <a:chExt cx="3235325" cy="2160588"/>
          </a:xfrm>
        </p:grpSpPr>
        <p:pic>
          <p:nvPicPr>
            <p:cNvPr id="25605"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367030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7" name="Picture 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59225" y="4130675"/>
              <a:ext cx="877888" cy="83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 name="Content Placeholder 2"/>
          <p:cNvSpPr txBox="1">
            <a:spLocks/>
          </p:cNvSpPr>
          <p:nvPr/>
        </p:nvSpPr>
        <p:spPr bwMode="auto">
          <a:xfrm>
            <a:off x="925830" y="3155739"/>
            <a:ext cx="6864350" cy="180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228600" indent="-228600" algn="l" rtl="0" eaLnBrk="1" fontAlgn="base" hangingPunct="1">
              <a:spcBef>
                <a:spcPct val="20000"/>
              </a:spcBef>
              <a:spcAft>
                <a:spcPct val="0"/>
              </a:spcAft>
              <a:buFont typeface="Arial"/>
              <a:buChar char="•"/>
              <a:defRPr lang="en-US" sz="2000" kern="1200">
                <a:solidFill>
                  <a:srgbClr val="595959"/>
                </a:solidFill>
                <a:latin typeface="Verdana"/>
                <a:ea typeface="MS PGothic" panose="020B0600070205080204" pitchFamily="34" charset="-128"/>
                <a:cs typeface="Calibri"/>
              </a:defRPr>
            </a:lvl1pPr>
            <a:lvl2pPr marL="457200" indent="-228600" algn="l" rtl="0" eaLnBrk="1" fontAlgn="base" hangingPunct="1">
              <a:spcBef>
                <a:spcPct val="20000"/>
              </a:spcBef>
              <a:spcAft>
                <a:spcPct val="0"/>
              </a:spcAft>
              <a:buFont typeface="Arial"/>
              <a:buChar char="•"/>
              <a:defRPr lang="en-US" sz="1600" kern="1200">
                <a:solidFill>
                  <a:srgbClr val="595959"/>
                </a:solidFill>
                <a:latin typeface="Verdana"/>
                <a:ea typeface="MS PGothic" panose="020B0600070205080204" pitchFamily="34" charset="-128"/>
                <a:cs typeface="Verdana"/>
              </a:defRPr>
            </a:lvl2pPr>
            <a:lvl3pPr marL="685800" indent="-228600" algn="l" rtl="0" eaLnBrk="1" fontAlgn="base" hangingPunct="1">
              <a:spcBef>
                <a:spcPct val="20000"/>
              </a:spcBef>
              <a:spcAft>
                <a:spcPct val="0"/>
              </a:spcAft>
              <a:buFont typeface="Arial"/>
              <a:buChar char="•"/>
              <a:defRPr lang="en-US" sz="1600" kern="1200">
                <a:solidFill>
                  <a:srgbClr val="595959"/>
                </a:solidFill>
                <a:latin typeface="Verdana"/>
                <a:ea typeface="Verdana" charset="0"/>
                <a:cs typeface="Verdana"/>
              </a:defRPr>
            </a:lvl3pPr>
            <a:lvl4pPr marL="914400" indent="-228600" algn="l" rtl="0" eaLnBrk="1" fontAlgn="base" hangingPunct="1">
              <a:spcBef>
                <a:spcPct val="20000"/>
              </a:spcBef>
              <a:spcAft>
                <a:spcPct val="0"/>
              </a:spcAft>
              <a:buFont typeface="Arial" charset="0"/>
              <a:buChar char="•"/>
              <a:defRPr lang="en-US" sz="1600" kern="1200">
                <a:solidFill>
                  <a:srgbClr val="595959"/>
                </a:solidFill>
                <a:latin typeface="Verdana"/>
                <a:ea typeface="Verdana" charset="0"/>
                <a:cs typeface="Verdana"/>
              </a:defRPr>
            </a:lvl4pPr>
            <a:lvl5pPr marL="1143000" indent="-228600" algn="l" rtl="0" eaLnBrk="1" fontAlgn="base" hangingPunct="1">
              <a:spcBef>
                <a:spcPct val="20000"/>
              </a:spcBef>
              <a:spcAft>
                <a:spcPct val="0"/>
              </a:spcAft>
              <a:buFont typeface="Arial" charset="0"/>
              <a:defRPr lang="en-US" sz="1600" kern="120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a:lstStyle>
          <a:p>
            <a:pPr marL="0" indent="0">
              <a:buFontTx/>
              <a:buNone/>
            </a:pPr>
            <a:r>
              <a:rPr lang="en-US" sz="2800" dirty="0" err="1" smtClean="0">
                <a:latin typeface="Consolas" charset="0"/>
                <a:ea typeface="MS PGothic" charset="0"/>
                <a:cs typeface="Consolas" charset="0"/>
                <a:sym typeface="Consolas" charset="0"/>
              </a:rPr>
              <a:t>Δ</a:t>
            </a:r>
            <a:r>
              <a:rPr lang="en-US" sz="2800" dirty="0" smtClean="0">
                <a:latin typeface="Consolas" charset="0"/>
                <a:ea typeface="MS PGothic" charset="0"/>
                <a:cs typeface="Consolas" charset="0"/>
                <a:sym typeface="Consolas" charset="0"/>
              </a:rPr>
              <a:t>=b</a:t>
            </a:r>
            <a:r>
              <a:rPr lang="en-US" sz="2800" baseline="30000" dirty="0" smtClean="0">
                <a:latin typeface="Consolas" charset="0"/>
                <a:ea typeface="MS PGothic" charset="0"/>
                <a:cs typeface="Consolas" charset="0"/>
                <a:sym typeface="Consolas" charset="0"/>
              </a:rPr>
              <a:t>2</a:t>
            </a:r>
            <a:r>
              <a:rPr lang="en-US" sz="2800" dirty="0" smtClean="0">
                <a:latin typeface="Consolas" charset="0"/>
                <a:ea typeface="MS PGothic" charset="0"/>
                <a:cs typeface="Consolas" charset="0"/>
                <a:sym typeface="Consolas" charset="0"/>
              </a:rPr>
              <a:t> – 4ac</a:t>
            </a: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r>
              <a:rPr lang="en-US" sz="2800" dirty="0" smtClean="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4 * a * c;</a:t>
            </a:r>
          </a:p>
          <a:p>
            <a:pPr marL="0" indent="0">
              <a:buNone/>
            </a:pPr>
            <a:r>
              <a:rPr lang="en-US" sz="2800" dirty="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a:t>
            </a:r>
            <a:r>
              <a:rPr lang="en-US" sz="2800" dirty="0">
                <a:latin typeface="Consolas" charset="0"/>
                <a:ea typeface="MS PGothic" charset="0"/>
                <a:cs typeface="Consolas" charset="0"/>
                <a:sym typeface="Consolas" charset="0"/>
              </a:rPr>
              <a:t>4 * a * c</a:t>
            </a:r>
            <a:r>
              <a:rPr lang="en-US" sz="2800" dirty="0" smtClean="0">
                <a:latin typeface="Consolas" charset="0"/>
                <a:ea typeface="MS PGothic" charset="0"/>
                <a:cs typeface="Consolas" charset="0"/>
                <a:sym typeface="Consolas" charset="0"/>
              </a:rPr>
              <a:t>;</a:t>
            </a:r>
          </a:p>
          <a:p>
            <a:pPr marL="0" indent="0">
              <a:buNone/>
            </a:pPr>
            <a:r>
              <a:rPr lang="en-US" sz="2800" dirty="0" smtClean="0">
                <a:latin typeface="Consolas" charset="0"/>
                <a:ea typeface="MS PGothic" charset="0"/>
                <a:cs typeface="Consolas" charset="0"/>
                <a:sym typeface="Consolas" charset="0"/>
              </a:rPr>
              <a:t>... etc.</a:t>
            </a:r>
            <a:endParaRPr lang="en-US" sz="2800" dirty="0">
              <a:latin typeface="Consolas" charset="0"/>
              <a:ea typeface="MS PGothic" charset="0"/>
              <a:cs typeface="Consolas" charset="0"/>
              <a:sym typeface="Consolas" charset="0"/>
            </a:endParaRP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endParaRPr lang="en-US" sz="1800" dirty="0" smtClean="0">
              <a:latin typeface="Calibri" charset="0"/>
              <a:ea typeface="MS PGothic" charset="0"/>
            </a:endParaRPr>
          </a:p>
          <a:p>
            <a:pPr marL="0" indent="0">
              <a:buFontTx/>
              <a:buNone/>
            </a:pPr>
            <a:endParaRPr lang="en-US" sz="1800" dirty="0">
              <a:latin typeface="Calibri" charset="0"/>
              <a:ea typeface="MS PGothic" charset="0"/>
            </a:endParaRPr>
          </a:p>
        </p:txBody>
      </p:sp>
      <p:sp>
        <p:nvSpPr>
          <p:cNvPr id="12" name="Right Arrow 1"/>
          <p:cNvSpPr>
            <a:spLocks noChangeArrowheads="1"/>
          </p:cNvSpPr>
          <p:nvPr/>
        </p:nvSpPr>
        <p:spPr bwMode="auto">
          <a:xfrm rot="2462121">
            <a:off x="2175986" y="3846829"/>
            <a:ext cx="595312" cy="358775"/>
          </a:xfrm>
          <a:prstGeom prst="rightArrow">
            <a:avLst>
              <a:gd name="adj1" fmla="val 50000"/>
              <a:gd name="adj2" fmla="val 49986"/>
            </a:avLst>
          </a:prstGeom>
          <a:solidFill>
            <a:schemeClr val="accent1"/>
          </a:solidFill>
          <a:ln w="9525">
            <a:solidFill>
              <a:schemeClr val="tx1"/>
            </a:solidFill>
            <a:round/>
            <a:headEnd/>
            <a:tailEnd/>
          </a:ln>
        </p:spPr>
        <p:txBody>
          <a:bodyPr/>
          <a:lstStyle/>
          <a:p>
            <a:pPr defTabSz="914400"/>
            <a:endParaRPr lang="en-US" sz="2400">
              <a:solidFill>
                <a:srgbClr val="999999"/>
              </a:solidFill>
              <a:latin typeface="Arial" charset="0"/>
              <a:cs typeface="Calibri" charset="0"/>
            </a:endParaRPr>
          </a:p>
        </p:txBody>
      </p:sp>
    </p:spTree>
    <p:extLst>
      <p:ext uri="{BB962C8B-B14F-4D97-AF65-F5344CB8AC3E}">
        <p14:creationId xmlns:p14="http://schemas.microsoft.com/office/powerpoint/2010/main" val="29834737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What are the problems with Mutation Analysis</a:t>
            </a:r>
            <a:endParaRPr dirty="0">
              <a:latin typeface="Cambria" charset="0"/>
              <a:ea typeface="MS PGothic" charset="0"/>
            </a:endParaRPr>
          </a:p>
        </p:txBody>
      </p:sp>
      <p:sp>
        <p:nvSpPr>
          <p:cNvPr id="27650" name="Content Placeholder 2"/>
          <p:cNvSpPr>
            <a:spLocks noGrp="1"/>
          </p:cNvSpPr>
          <p:nvPr>
            <p:ph idx="1"/>
          </p:nvPr>
        </p:nvSpPr>
        <p:spPr>
          <a:xfrm>
            <a:off x="355466" y="1103307"/>
            <a:ext cx="8229600" cy="4343400"/>
          </a:xfrm>
        </p:spPr>
        <p:txBody>
          <a:bodyPr/>
          <a:lstStyle/>
          <a:p>
            <a:pPr eaLnBrk="1" hangingPunct="1">
              <a:buFontTx/>
              <a:buChar char="•"/>
            </a:pPr>
            <a:r>
              <a:rPr lang="en-US" dirty="0" smtClean="0">
                <a:latin typeface="Calibri" charset="0"/>
                <a:ea typeface="MS PGothic" charset="0"/>
              </a:rPr>
              <a:t>The growth of mutants can often be super-linear over lines of code</a:t>
            </a:r>
            <a:endParaRPr lang="en-US" dirty="0">
              <a:latin typeface="Calibri" charset="0"/>
              <a:ea typeface="MS PGothic" charset="0"/>
            </a:endParaRPr>
          </a:p>
          <a:p>
            <a:pPr eaLnBrk="1" hangingPunct="1">
              <a:buFontTx/>
              <a:buChar char="•"/>
            </a:pPr>
            <a:r>
              <a:rPr lang="en-US" dirty="0" smtClean="0">
                <a:latin typeface="Calibri" charset="0"/>
                <a:ea typeface="MS PGothic" charset="0"/>
              </a:rPr>
              <a:t>The size of the test suite increases with the size of the program</a:t>
            </a:r>
          </a:p>
          <a:p>
            <a:pPr eaLnBrk="1" hangingPunct="1">
              <a:buFontTx/>
              <a:buChar char="•"/>
            </a:pPr>
            <a:r>
              <a:rPr lang="en-US" dirty="0" smtClean="0">
                <a:latin typeface="Calibri" charset="0"/>
                <a:ea typeface="MS PGothic" charset="0"/>
              </a:rPr>
              <a:t>The effort for mutation analysis is often quadratic.</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July 12, 2016</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7</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36944"/>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919096" y="3036944"/>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545339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5569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 name="Group 3"/>
          <p:cNvGrpSpPr/>
          <p:nvPr/>
        </p:nvGrpSpPr>
        <p:grpSpPr>
          <a:xfrm>
            <a:off x="5273693" y="1103085"/>
            <a:ext cx="3207468" cy="4123577"/>
            <a:chOff x="4302143" y="1208931"/>
            <a:chExt cx="3207468" cy="4123577"/>
          </a:xfrm>
        </p:grpSpPr>
        <p:grpSp>
          <p:nvGrpSpPr>
            <p:cNvPr id="2" name="Group 1"/>
            <p:cNvGrpSpPr/>
            <p:nvPr/>
          </p:nvGrpSpPr>
          <p:grpSpPr>
            <a:xfrm>
              <a:off x="5332864" y="2680834"/>
              <a:ext cx="2176747" cy="2651674"/>
              <a:chOff x="5332864" y="2680834"/>
              <a:chExt cx="2176747" cy="2651674"/>
            </a:xfrm>
          </p:grpSpPr>
          <p:cxnSp>
            <p:nvCxnSpPr>
              <p:cNvPr id="33" name="Straight Connector 32"/>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47" name="Arc 46"/>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274295737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is your friend</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July 12, 2016</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8</a:t>
            </a:fld>
            <a:endParaRPr lang="en-US"/>
          </a:p>
        </p:txBody>
      </p:sp>
      <p:sp>
        <p:nvSpPr>
          <p:cNvPr id="9" name="TextBox 8"/>
          <p:cNvSpPr txBox="1"/>
          <p:nvPr/>
        </p:nvSpPr>
        <p:spPr>
          <a:xfrm>
            <a:off x="4607874" y="2037379"/>
            <a:ext cx="4260386" cy="2862322"/>
          </a:xfrm>
          <a:prstGeom prst="rect">
            <a:avLst/>
          </a:prstGeom>
          <a:noFill/>
        </p:spPr>
        <p:txBody>
          <a:bodyPr wrap="square" rtlCol="0">
            <a:spAutoFit/>
          </a:bodyPr>
          <a:lstStyle/>
          <a:p>
            <a:r>
              <a:rPr lang="en-US" sz="2000" b="1" dirty="0" smtClean="0">
                <a:latin typeface="Calibri"/>
                <a:cs typeface="Calibri"/>
              </a:rPr>
              <a:t>But can we apply sampling?</a:t>
            </a:r>
          </a:p>
          <a:p>
            <a:endParaRPr lang="en-US" sz="2000" b="1" dirty="0">
              <a:latin typeface="Calibri"/>
              <a:cs typeface="Calibri"/>
            </a:endParaRPr>
          </a:p>
          <a:p>
            <a:r>
              <a:rPr lang="en-US" sz="2000" dirty="0">
                <a:latin typeface="Calibri"/>
                <a:cs typeface="Calibri"/>
              </a:rPr>
              <a:t>Typical statistical sampling requires independence between </a:t>
            </a:r>
            <a:r>
              <a:rPr lang="en-US" sz="2000" dirty="0" smtClean="0">
                <a:latin typeface="Calibri"/>
                <a:cs typeface="Calibri"/>
              </a:rPr>
              <a:t>mutants</a:t>
            </a:r>
          </a:p>
          <a:p>
            <a:endParaRPr lang="en-US" sz="2000" dirty="0">
              <a:latin typeface="Calibri"/>
              <a:cs typeface="Calibri"/>
            </a:endParaRPr>
          </a:p>
          <a:p>
            <a:r>
              <a:rPr lang="en-US" sz="2000" dirty="0">
                <a:latin typeface="Calibri"/>
                <a:cs typeface="Calibri"/>
              </a:rPr>
              <a:t>So researchers have tried to empirically</a:t>
            </a:r>
          </a:p>
          <a:p>
            <a:r>
              <a:rPr lang="en-US" sz="2000" dirty="0">
                <a:latin typeface="Calibri"/>
                <a:cs typeface="Calibri"/>
              </a:rPr>
              <a:t>determine the best sample size.</a:t>
            </a:r>
          </a:p>
          <a:p>
            <a:endParaRPr lang="en-US" sz="2000" dirty="0">
              <a:latin typeface="Calibri"/>
              <a:cs typeface="Calibri"/>
            </a:endParaRPr>
          </a:p>
          <a:p>
            <a:endParaRPr lang="en-US" sz="2000" b="1" dirty="0" smtClean="0">
              <a:latin typeface="Calibri"/>
              <a:cs typeface="Calibri"/>
            </a:endParaRPr>
          </a:p>
        </p:txBody>
      </p:sp>
      <p:pic>
        <p:nvPicPr>
          <p:cNvPr id="13" name="Picture 12" descr="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217" y="2037379"/>
            <a:ext cx="2857500" cy="2505075"/>
          </a:xfrm>
          <a:prstGeom prst="rect">
            <a:avLst/>
          </a:prstGeom>
        </p:spPr>
      </p:pic>
      <p:sp>
        <p:nvSpPr>
          <p:cNvPr id="14" name="Oval 13"/>
          <p:cNvSpPr>
            <a:spLocks noChangeAspect="1"/>
          </p:cNvSpPr>
          <p:nvPr/>
        </p:nvSpPr>
        <p:spPr bwMode="auto">
          <a:xfrm>
            <a:off x="1465482" y="2636006"/>
            <a:ext cx="1294510" cy="1294510"/>
          </a:xfrm>
          <a:prstGeom prst="ellipse">
            <a:avLst/>
          </a:prstGeom>
          <a:noFill/>
          <a:ln w="28575" cap="flat" cmpd="sng" algn="ctr">
            <a:solidFill>
              <a:schemeClr val="tx1">
                <a:lumMod val="50000"/>
              </a:schemeClr>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2502833213"/>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eecs-slides">
  <a:themeElements>
    <a:clrScheme name="OSU Color Palette">
      <a:dk1>
        <a:srgbClr val="D85A1A"/>
      </a:dk1>
      <a:lt1>
        <a:srgbClr val="615042"/>
      </a:lt1>
      <a:dk2>
        <a:srgbClr val="9D601E"/>
      </a:dk2>
      <a:lt2>
        <a:srgbClr val="ABADA4"/>
      </a:lt2>
      <a:accent1>
        <a:srgbClr val="C6C0B7"/>
      </a:accent1>
      <a:accent2>
        <a:srgbClr val="6B859E"/>
      </a:accent2>
      <a:accent3>
        <a:srgbClr val="A7C4C9"/>
      </a:accent3>
      <a:accent4>
        <a:srgbClr val="F3D08E"/>
      </a:accent4>
      <a:accent5>
        <a:srgbClr val="B3BA35"/>
      </a:accent5>
      <a:accent6>
        <a:srgbClr val="561F4B"/>
      </a:accent6>
      <a:hlink>
        <a:srgbClr val="000000"/>
      </a:hlink>
      <a:folHlink>
        <a:srgbClr val="000000"/>
      </a:folHlink>
    </a:clrScheme>
    <a:fontScheme name="Blank Presentation">
      <a:majorFont>
        <a:latin typeface="Tahoma"/>
        <a:ea typeface="ＭＳ Ｐゴシック"/>
        <a:cs typeface=""/>
      </a:majorFont>
      <a:minorFont>
        <a:latin typeface="Palatino"/>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eecs-slides.pot</Template>
  <TotalTime>15698</TotalTime>
  <Words>3193</Words>
  <Application>Microsoft Macintosh PowerPoint</Application>
  <PresentationFormat>On-screen Show (4:3)</PresentationFormat>
  <Paragraphs>409</Paragraphs>
  <Slides>25</Slides>
  <Notes>25</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eecs-slides</vt:lpstr>
      <vt:lpstr>How Hard Does Mutation Analysis Have to be Anyway?</vt:lpstr>
      <vt:lpstr>Mutation analysis is a way of evaluating test suite adequacy, which is expensive.  Our work is on determining how to accurately approximate mutation score cheaply.   Spoiler:  You only need 1,000 mutants for accurate mutation analysis irrespective of size of the program.</vt:lpstr>
      <vt:lpstr>Motivation</vt:lpstr>
      <vt:lpstr>Motivation</vt:lpstr>
      <vt:lpstr>Motivation</vt:lpstr>
      <vt:lpstr>What is mutation analysis?</vt:lpstr>
      <vt:lpstr>How does it work?</vt:lpstr>
      <vt:lpstr>What are the problems with Mutation Analysis</vt:lpstr>
      <vt:lpstr>Sampling is your friend</vt:lpstr>
      <vt:lpstr>Previous empirical research</vt:lpstr>
      <vt:lpstr>But even slow growth is painful</vt:lpstr>
      <vt:lpstr>Research Goals</vt:lpstr>
      <vt:lpstr>Methodology: Empirical study</vt:lpstr>
      <vt:lpstr>Methodology: Empirical study</vt:lpstr>
      <vt:lpstr>Our result: Empirically</vt:lpstr>
      <vt:lpstr>Empirical vs. Theoretical </vt:lpstr>
      <vt:lpstr>Statistical Assumptions</vt:lpstr>
      <vt:lpstr>Sampling theory</vt:lpstr>
      <vt:lpstr>Our Result: Theoretically</vt:lpstr>
      <vt:lpstr>Our Result: Theoretically</vt:lpstr>
      <vt:lpstr>Why the gap between theory and practice?</vt:lpstr>
      <vt:lpstr>So, how hard is mutation analysis?</vt:lpstr>
      <vt:lpstr>So, how hard is mutation analysis?</vt:lpstr>
      <vt:lpstr>So, how hard is mutation analysis?</vt:lpstr>
      <vt:lpstr>Conclusion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0</dc:title>
  <dc:creator>Gary Dulude</dc:creator>
  <cp:lastModifiedBy>Rahul Gopinath</cp:lastModifiedBy>
  <cp:revision>633</cp:revision>
  <cp:lastPrinted>2015-10-31T12:35:01Z</cp:lastPrinted>
  <dcterms:created xsi:type="dcterms:W3CDTF">2010-01-08T18:22:56Z</dcterms:created>
  <dcterms:modified xsi:type="dcterms:W3CDTF">2016-07-12T21:21:13Z</dcterms:modified>
</cp:coreProperties>
</file>

<file path=docProps/thumbnail.jpeg>
</file>